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63" r:id="rId3"/>
    <p:sldId id="277" r:id="rId4"/>
    <p:sldId id="272" r:id="rId5"/>
    <p:sldId id="279" r:id="rId6"/>
    <p:sldId id="278" r:id="rId7"/>
    <p:sldId id="280" r:id="rId8"/>
    <p:sldId id="281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2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71" r:id="rId25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E"/>
    <a:srgbClr val="9A0D4F"/>
    <a:srgbClr val="FED7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 autoAdjust="0"/>
    <p:restoredTop sz="94622" autoAdjust="0"/>
  </p:normalViewPr>
  <p:slideViewPr>
    <p:cSldViewPr>
      <p:cViewPr varScale="1">
        <p:scale>
          <a:sx n="90" d="100"/>
          <a:sy n="90" d="100"/>
        </p:scale>
        <p:origin x="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C6FE4BE4-3426-9261-1EEA-A0F6545395BA}"/>
              </a:ext>
            </a:extLst>
          </p:cNvPr>
          <p:cNvSpPr/>
          <p:nvPr userDrawn="1"/>
        </p:nvSpPr>
        <p:spPr>
          <a:xfrm>
            <a:off x="-1" y="4546459"/>
            <a:ext cx="2789714" cy="2768742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9" y="0"/>
                </a:lnTo>
                <a:lnTo>
                  <a:pt x="3403009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21984" t="-4863" b="-1804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CE1ACC8-F95D-F849-6ADC-53CE322FAE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06123" y="499004"/>
            <a:ext cx="6047478" cy="631719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16A1CE-A48D-108A-260A-437065AAD4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1904999"/>
            <a:ext cx="5889106" cy="2470009"/>
          </a:xfrm>
          <a:solidFill>
            <a:srgbClr val="004B9E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22A3A28-5B58-1FD2-BFAF-04F4491D81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795" y="4713573"/>
            <a:ext cx="5889106" cy="709353"/>
          </a:xfrm>
          <a:solidFill>
            <a:srgbClr val="FED766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70840"/>
            <a:ext cx="5029200" cy="14989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21568"/>
            <a:ext cx="5181600" cy="46401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ysClr val="windowText" lastClr="000000"/>
                </a:solidFill>
                <a:latin typeface="Montserra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by: 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6F5F26DE-79C4-DDCC-B3C1-CCE9E8E8E9BB}"/>
              </a:ext>
            </a:extLst>
          </p:cNvPr>
          <p:cNvSpPr/>
          <p:nvPr userDrawn="1"/>
        </p:nvSpPr>
        <p:spPr>
          <a:xfrm>
            <a:off x="307429" y="621228"/>
            <a:ext cx="3044535" cy="1099596"/>
          </a:xfrm>
          <a:custGeom>
            <a:avLst/>
            <a:gdLst/>
            <a:ahLst/>
            <a:cxnLst/>
            <a:rect l="l" t="t" r="r" b="b"/>
            <a:pathLst>
              <a:path w="3044535" h="1099596">
                <a:moveTo>
                  <a:pt x="0" y="0"/>
                </a:moveTo>
                <a:lnTo>
                  <a:pt x="3044535" y="0"/>
                </a:lnTo>
                <a:lnTo>
                  <a:pt x="3044535" y="1099596"/>
                </a:lnTo>
                <a:lnTo>
                  <a:pt x="0" y="1099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2B703-455B-4091-BE1E-C1FC918F3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020558"/>
            <a:ext cx="3124200" cy="38100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056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09C0A0-C486-C62C-C06A-FF2998125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5497" y="731521"/>
            <a:ext cx="5268103" cy="5852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32B57-19B6-9DEC-ED17-8B0828EE4A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138630"/>
            <a:ext cx="5105860" cy="1123557"/>
          </a:xfrm>
          <a:solidFill>
            <a:srgbClr val="004B9E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173928"/>
            <a:ext cx="4069080" cy="105918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DBAFB9B-D5E2-88C6-9231-ECDF4B221535}"/>
              </a:ext>
            </a:extLst>
          </p:cNvPr>
          <p:cNvSpPr/>
          <p:nvPr userDrawn="1"/>
        </p:nvSpPr>
        <p:spPr>
          <a:xfrm>
            <a:off x="0" y="4387117"/>
            <a:ext cx="3154474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7879" t="-4598" b="-116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3354724"/>
            <a:ext cx="3459480" cy="3048385"/>
          </a:xfrm>
        </p:spPr>
        <p:txBody>
          <a:bodyPr>
            <a:normAutofit/>
          </a:bodyPr>
          <a:lstStyle>
            <a:lvl1pPr>
              <a:defRPr sz="2400">
                <a:latin typeface="Montserrat" pitchFamily="2" charset="77"/>
              </a:defRPr>
            </a:lvl1pPr>
            <a:lvl2pPr marL="457200" indent="0">
              <a:buNone/>
              <a:defRPr sz="2400">
                <a:latin typeface="Montserrat" pitchFamily="2" charset="77"/>
              </a:defRPr>
            </a:lvl2pPr>
            <a:lvl3pPr>
              <a:defRPr sz="2000">
                <a:latin typeface="Montserrat" pitchFamily="2" charset="77"/>
              </a:defRPr>
            </a:lvl3pPr>
            <a:lvl4pPr>
              <a:defRPr sz="1800">
                <a:latin typeface="Montserrat" pitchFamily="2" charset="77"/>
              </a:defRPr>
            </a:lvl4pPr>
            <a:lvl5pPr>
              <a:defRPr sz="18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762C991-B5A9-C906-3A18-DE54AF105488}"/>
              </a:ext>
            </a:extLst>
          </p:cNvPr>
          <p:cNvSpPr/>
          <p:nvPr userDrawn="1"/>
        </p:nvSpPr>
        <p:spPr>
          <a:xfrm>
            <a:off x="731520" y="2771303"/>
            <a:ext cx="1669935" cy="73891"/>
          </a:xfrm>
          <a:prstGeom prst="rect">
            <a:avLst/>
          </a:prstGeom>
          <a:solidFill>
            <a:srgbClr val="FED766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4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D24FBF70-2AB9-A0EE-A603-BACB6512615A}"/>
              </a:ext>
            </a:extLst>
          </p:cNvPr>
          <p:cNvSpPr/>
          <p:nvPr userDrawn="1"/>
        </p:nvSpPr>
        <p:spPr>
          <a:xfrm>
            <a:off x="0" y="473568"/>
            <a:ext cx="7607762" cy="1123142"/>
          </a:xfrm>
          <a:prstGeom prst="rect">
            <a:avLst/>
          </a:prstGeom>
          <a:solidFill>
            <a:srgbClr val="004B9E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3639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125857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74102A8-6D44-2BE2-E4F1-38B796883CF9}"/>
              </a:ext>
            </a:extLst>
          </p:cNvPr>
          <p:cNvSpPr/>
          <p:nvPr userDrawn="1"/>
        </p:nvSpPr>
        <p:spPr>
          <a:xfrm>
            <a:off x="762000" y="1905000"/>
            <a:ext cx="1669935" cy="73891"/>
          </a:xfrm>
          <a:prstGeom prst="rect">
            <a:avLst/>
          </a:prstGeom>
          <a:solidFill>
            <a:srgbClr val="FED766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F25294B-3836-F715-38FE-2F695A8FDBB6}"/>
              </a:ext>
            </a:extLst>
          </p:cNvPr>
          <p:cNvSpPr/>
          <p:nvPr userDrawn="1"/>
        </p:nvSpPr>
        <p:spPr>
          <a:xfrm>
            <a:off x="6658505" y="4387117"/>
            <a:ext cx="3095095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4598" r="-9948" b="-116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6D75E-9516-0E14-0BCC-8248B34635F4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2C6B2E22-D475-2688-D5AB-BF83648ED9BC}"/>
              </a:ext>
            </a:extLst>
          </p:cNvPr>
          <p:cNvSpPr/>
          <p:nvPr userDrawn="1"/>
        </p:nvSpPr>
        <p:spPr>
          <a:xfrm>
            <a:off x="761999" y="1895071"/>
            <a:ext cx="1669935" cy="73891"/>
          </a:xfrm>
          <a:prstGeom prst="rect">
            <a:avLst/>
          </a:prstGeom>
          <a:solidFill>
            <a:srgbClr val="013CA6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E1F1BB5-2BE3-8C0C-4DBE-DFC56BD861FE}"/>
              </a:ext>
            </a:extLst>
          </p:cNvPr>
          <p:cNvSpPr/>
          <p:nvPr userDrawn="1"/>
        </p:nvSpPr>
        <p:spPr>
          <a:xfrm>
            <a:off x="0" y="473568"/>
            <a:ext cx="7607762" cy="1123142"/>
          </a:xfrm>
          <a:prstGeom prst="rect">
            <a:avLst/>
          </a:prstGeom>
          <a:solidFill>
            <a:srgbClr val="FED76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3639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125857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F25294B-3836-F715-38FE-2F695A8FDBB6}"/>
              </a:ext>
            </a:extLst>
          </p:cNvPr>
          <p:cNvSpPr/>
          <p:nvPr userDrawn="1"/>
        </p:nvSpPr>
        <p:spPr>
          <a:xfrm>
            <a:off x="6658505" y="4387117"/>
            <a:ext cx="3095095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4598" r="-9948" b="-116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A5AB6-188D-BB11-A346-855187822887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4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41DF8257-C96D-C3A8-EE26-4D71F71FFC3F}"/>
              </a:ext>
            </a:extLst>
          </p:cNvPr>
          <p:cNvSpPr/>
          <p:nvPr userDrawn="1"/>
        </p:nvSpPr>
        <p:spPr>
          <a:xfrm>
            <a:off x="0" y="473568"/>
            <a:ext cx="7607762" cy="1123142"/>
          </a:xfrm>
          <a:prstGeom prst="rect">
            <a:avLst/>
          </a:prstGeom>
          <a:solidFill>
            <a:srgbClr val="9A0D4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C6B2E22-D475-2688-D5AB-BF83648ED9BC}"/>
              </a:ext>
            </a:extLst>
          </p:cNvPr>
          <p:cNvSpPr/>
          <p:nvPr userDrawn="1"/>
        </p:nvSpPr>
        <p:spPr>
          <a:xfrm>
            <a:off x="761999" y="1895071"/>
            <a:ext cx="1669935" cy="73891"/>
          </a:xfrm>
          <a:prstGeom prst="rect">
            <a:avLst/>
          </a:prstGeom>
          <a:solidFill>
            <a:srgbClr val="013CA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639"/>
            <a:ext cx="4343400" cy="105918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125857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E986A-C0E6-2FC7-9742-A7673F8410F0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6B56262-5CEE-BCFE-52BE-8DBFC253EA6E}"/>
              </a:ext>
            </a:extLst>
          </p:cNvPr>
          <p:cNvSpPr/>
          <p:nvPr userDrawn="1"/>
        </p:nvSpPr>
        <p:spPr>
          <a:xfrm>
            <a:off x="6658505" y="4387117"/>
            <a:ext cx="3095095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4598" r="-9948" b="-11619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DBAFB9B-D5E2-88C6-9231-ECDF4B221535}"/>
              </a:ext>
            </a:extLst>
          </p:cNvPr>
          <p:cNvSpPr/>
          <p:nvPr userDrawn="1"/>
        </p:nvSpPr>
        <p:spPr>
          <a:xfrm>
            <a:off x="0" y="4387117"/>
            <a:ext cx="3154474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7879" t="-4598" b="-116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7676BD46-13B3-6184-F001-30099BFB96FD}"/>
              </a:ext>
            </a:extLst>
          </p:cNvPr>
          <p:cNvSpPr/>
          <p:nvPr userDrawn="1"/>
        </p:nvSpPr>
        <p:spPr>
          <a:xfrm>
            <a:off x="0" y="433792"/>
            <a:ext cx="5224074" cy="1123142"/>
          </a:xfrm>
          <a:prstGeom prst="rect">
            <a:avLst/>
          </a:prstGeom>
          <a:solidFill>
            <a:srgbClr val="9A0E4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C6B2E22-D475-2688-D5AB-BF83648ED9BC}"/>
              </a:ext>
            </a:extLst>
          </p:cNvPr>
          <p:cNvSpPr/>
          <p:nvPr userDrawn="1"/>
        </p:nvSpPr>
        <p:spPr>
          <a:xfrm>
            <a:off x="761999" y="1895071"/>
            <a:ext cx="1669935" cy="73891"/>
          </a:xfrm>
          <a:prstGeom prst="rect">
            <a:avLst/>
          </a:prstGeom>
          <a:solidFill>
            <a:srgbClr val="013CA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639"/>
            <a:ext cx="4343400" cy="105918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7252"/>
            <a:ext cx="5334000" cy="4125857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09C0A0-C486-C62C-C06A-FF2998125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450" y="442912"/>
            <a:ext cx="3613150" cy="6429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E986A-C0E6-2FC7-9742-A7673F8410F0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3639"/>
            <a:ext cx="8229600" cy="1143000"/>
          </a:xfrm>
        </p:spPr>
        <p:txBody>
          <a:bodyPr anchor="b"/>
          <a:lstStyle>
            <a:lvl1pPr algn="l">
              <a:defRPr b="1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125857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74102A8-6D44-2BE2-E4F1-38B796883CF9}"/>
              </a:ext>
            </a:extLst>
          </p:cNvPr>
          <p:cNvSpPr/>
          <p:nvPr userDrawn="1"/>
        </p:nvSpPr>
        <p:spPr>
          <a:xfrm>
            <a:off x="762000" y="1905000"/>
            <a:ext cx="1669935" cy="73891"/>
          </a:xfrm>
          <a:prstGeom prst="rect">
            <a:avLst/>
          </a:prstGeom>
          <a:solidFill>
            <a:srgbClr val="004B9E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F25294B-3836-F715-38FE-2F695A8FDBB6}"/>
              </a:ext>
            </a:extLst>
          </p:cNvPr>
          <p:cNvSpPr/>
          <p:nvPr userDrawn="1"/>
        </p:nvSpPr>
        <p:spPr>
          <a:xfrm>
            <a:off x="6658505" y="4387117"/>
            <a:ext cx="3095095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4598" r="-9948" b="-116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6D75E-9516-0E14-0BCC-8248B34635F4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3639"/>
            <a:ext cx="8229600" cy="1143000"/>
          </a:xfrm>
        </p:spPr>
        <p:txBody>
          <a:bodyPr anchor="b"/>
          <a:lstStyle>
            <a:lvl1pPr algn="l">
              <a:defRPr b="1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125857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F25294B-3836-F715-38FE-2F695A8FDBB6}"/>
              </a:ext>
            </a:extLst>
          </p:cNvPr>
          <p:cNvSpPr/>
          <p:nvPr userDrawn="1"/>
        </p:nvSpPr>
        <p:spPr>
          <a:xfrm>
            <a:off x="6658505" y="4387117"/>
            <a:ext cx="3095095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4598" r="-9948" b="-116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6D75E-9516-0E14-0BCC-8248B34635F4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2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178" y="463639"/>
            <a:ext cx="4963622" cy="1143000"/>
          </a:xfrm>
        </p:spPr>
        <p:txBody>
          <a:bodyPr anchor="b"/>
          <a:lstStyle>
            <a:lvl1pPr algn="l">
              <a:defRPr b="1">
                <a:solidFill>
                  <a:srgbClr val="004B9E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178" y="2277252"/>
            <a:ext cx="5573222" cy="4125857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F25294B-3836-F715-38FE-2F695A8FDBB6}"/>
              </a:ext>
            </a:extLst>
          </p:cNvPr>
          <p:cNvSpPr/>
          <p:nvPr userDrawn="1"/>
        </p:nvSpPr>
        <p:spPr>
          <a:xfrm>
            <a:off x="6658505" y="4387117"/>
            <a:ext cx="3095095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4598" r="-9948" b="-116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EE847350-BC72-9702-8096-F1625C58CBEB}"/>
              </a:ext>
            </a:extLst>
          </p:cNvPr>
          <p:cNvSpPr/>
          <p:nvPr userDrawn="1"/>
        </p:nvSpPr>
        <p:spPr>
          <a:xfrm>
            <a:off x="3723178" y="1905000"/>
            <a:ext cx="1669935" cy="73891"/>
          </a:xfrm>
          <a:prstGeom prst="rect">
            <a:avLst/>
          </a:prstGeom>
          <a:solidFill>
            <a:srgbClr val="9A0E4F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7EBB2EC-EB68-6CBD-5D20-2311C2AF4A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746296"/>
            <a:ext cx="3317701" cy="283510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84C5F4E-0A3E-D9A1-C64B-031FDFD4B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733857"/>
            <a:ext cx="3317701" cy="283510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128D1-109B-EE59-3E14-BAC45EC7AB88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A1CC7-C51D-D027-6AB8-619881BC6ED2}"/>
              </a:ext>
            </a:extLst>
          </p:cNvPr>
          <p:cNvSpPr txBox="1"/>
          <p:nvPr userDrawn="1"/>
        </p:nvSpPr>
        <p:spPr>
          <a:xfrm>
            <a:off x="152400" y="6851561"/>
            <a:ext cx="779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51A57AD-24DD-43B6-8061-EB76F7B682FE}" type="slidenum">
              <a:rPr lang="en-US" sz="1500" b="1" smtClean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CA" sz="1500" b="1" dirty="0">
              <a:solidFill>
                <a:schemeClr val="tx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6CC04C2-917E-46D3-EF9E-14EB1AA86E87}"/>
              </a:ext>
            </a:extLst>
          </p:cNvPr>
          <p:cNvSpPr/>
          <p:nvPr userDrawn="1"/>
        </p:nvSpPr>
        <p:spPr>
          <a:xfrm>
            <a:off x="6658505" y="4387117"/>
            <a:ext cx="3095095" cy="2928084"/>
          </a:xfrm>
          <a:custGeom>
            <a:avLst/>
            <a:gdLst/>
            <a:ahLst/>
            <a:cxnLst/>
            <a:rect l="l" t="t" r="r" b="b"/>
            <a:pathLst>
              <a:path w="3403008" h="3133641">
                <a:moveTo>
                  <a:pt x="0" y="0"/>
                </a:moveTo>
                <a:lnTo>
                  <a:pt x="3403008" y="0"/>
                </a:lnTo>
                <a:lnTo>
                  <a:pt x="3403008" y="3133641"/>
                </a:lnTo>
                <a:lnTo>
                  <a:pt x="0" y="31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4598" r="-9948" b="-1161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0" r:id="rId3"/>
    <p:sldLayoutId id="2147483668" r:id="rId4"/>
    <p:sldLayoutId id="2147483661" r:id="rId5"/>
    <p:sldLayoutId id="2147483666" r:id="rId6"/>
    <p:sldLayoutId id="2147483667" r:id="rId7"/>
    <p:sldLayoutId id="2147483662" r:id="rId8"/>
    <p:sldLayoutId id="2147483655" r:id="rId9"/>
    <p:sldLayoutId id="214748366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using a microscope&#10;&#10;AI-generated content may be incorrect.">
            <a:extLst>
              <a:ext uri="{FF2B5EF4-FFF2-40B4-BE49-F238E27FC236}">
                <a16:creationId xmlns:a16="http://schemas.microsoft.com/office/drawing/2014/main" id="{5ED0C74C-B4C5-3F62-C251-20028DD024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r="14111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8E89-CA87-FCD0-D55D-1DAE46500C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2" y="1905000"/>
            <a:ext cx="5889106" cy="2521546"/>
          </a:xfrm>
          <a:solidFill>
            <a:srgbClr val="004B9E"/>
          </a:solidFill>
        </p:spPr>
        <p:txBody>
          <a:bodyPr/>
          <a:lstStyle/>
          <a:p>
            <a:r>
              <a:rPr lang="en-US" dirty="0">
                <a:noFill/>
                <a:latin typeface="Montserrat" pitchFamily="2" charset="77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41BD0-04DC-052C-7A11-1F728F52FC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795" y="4648200"/>
            <a:ext cx="5889106" cy="1219200"/>
          </a:xfrm>
          <a:solidFill>
            <a:srgbClr val="FED766"/>
          </a:solidFill>
        </p:spPr>
        <p:txBody>
          <a:bodyPr/>
          <a:lstStyle/>
          <a:p>
            <a:r>
              <a:rPr lang="en-US" dirty="0">
                <a:noFill/>
                <a:latin typeface="Montserrat" pitchFamily="2" charset="77"/>
              </a:rPr>
              <a:t>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9BC039-FE5A-2848-D8AC-0C8E7A86E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97656"/>
            <a:ext cx="4724400" cy="2136234"/>
          </a:xfrm>
        </p:spPr>
        <p:txBody>
          <a:bodyPr anchor="ctr">
            <a:noAutofit/>
          </a:bodyPr>
          <a:lstStyle/>
          <a:p>
            <a:r>
              <a:rPr lang="en-US" sz="2800" dirty="0"/>
              <a:t>Antibody Stability in Atopic Dermatitis: </a:t>
            </a:r>
            <a:br>
              <a:rPr lang="en-US" sz="2800" dirty="0"/>
            </a:br>
            <a:r>
              <a:rPr lang="en-US" sz="2800" dirty="0"/>
              <a:t>De-risking SC Biologics with Protease-Aware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3714DA-DC5C-0D27-4C4B-4AC74913E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21568"/>
            <a:ext cx="5181600" cy="824178"/>
          </a:xfrm>
        </p:spPr>
        <p:txBody>
          <a:bodyPr>
            <a:normAutofit fontScale="92500"/>
          </a:bodyPr>
          <a:lstStyle/>
          <a:p>
            <a:r>
              <a:rPr lang="en-US" dirty="0"/>
              <a:t>A platform approach for antibody developers across IL-4R</a:t>
            </a:r>
            <a:r>
              <a:rPr lang="el-GR" dirty="0"/>
              <a:t>α, </a:t>
            </a:r>
            <a:r>
              <a:rPr lang="en-US" dirty="0"/>
              <a:t>IL-13, OX40, and related targets.</a:t>
            </a:r>
          </a:p>
        </p:txBody>
      </p:sp>
    </p:spTree>
    <p:extLst>
      <p:ext uri="{BB962C8B-B14F-4D97-AF65-F5344CB8AC3E}">
        <p14:creationId xmlns:p14="http://schemas.microsoft.com/office/powerpoint/2010/main" val="207594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068EB-98E2-3866-F04A-1BAE2998B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B5BF-2A23-C89A-CB54-EBE24284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Atopic Dermatitis,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0C574-E09A-12BE-CB30-EA9E53CA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599"/>
            <a:ext cx="3352800" cy="31503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Involvement of immune cells in the AD pathophysiology</a:t>
            </a:r>
          </a:p>
          <a:p>
            <a:pPr>
              <a:lnSpc>
                <a:spcPct val="120000"/>
              </a:lnSpc>
            </a:pPr>
            <a:r>
              <a:rPr lang="en-US" sz="1600" b="1" dirty="0"/>
              <a:t>mAbs are a common approach for the treatment of AD by targeting different molecules (cytokines, chemokines, receptors, etc.)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2341BF-FC2C-00B0-C843-2885FDF53122}"/>
              </a:ext>
            </a:extLst>
          </p:cNvPr>
          <p:cNvSpPr txBox="1">
            <a:spLocks/>
          </p:cNvSpPr>
          <p:nvPr/>
        </p:nvSpPr>
        <p:spPr>
          <a:xfrm>
            <a:off x="678455" y="5999529"/>
            <a:ext cx="3123282" cy="66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050" b="1" i="1" dirty="0"/>
              <a:t>Abdel-</a:t>
            </a:r>
            <a:r>
              <a:rPr lang="en-US" sz="1050" b="1" i="1" dirty="0" err="1"/>
              <a:t>Mageed</a:t>
            </a:r>
            <a:r>
              <a:rPr lang="en-US" sz="1050" b="1" i="1" dirty="0"/>
              <a:t> (2025). Atopic dermatitis: a comprehensive updated review of this intriguing disease with futuristic insights</a:t>
            </a:r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4DE39570-93F9-06E3-301A-6D9353C1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645" y="2297438"/>
            <a:ext cx="5498121" cy="43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C7CD-3A9E-7B8F-8720-DC300B60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 can Degrade 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B099-3F02-E11D-21FF-E127B703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3"/>
            <a:ext cx="3810000" cy="2751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Immunoblotting analysis of infliximab, adalimumab, etanercept, and vedolizumab (all at 0.1 µg/mL) treated with increasing concentration of HNE (0–5 µg/mL), with or without recombinant </a:t>
            </a:r>
            <a:r>
              <a:rPr lang="en-US" sz="1400" dirty="0" err="1"/>
              <a:t>elafin</a:t>
            </a:r>
            <a:r>
              <a:rPr lang="en-US" sz="1400" dirty="0"/>
              <a:t> (5 µg/mL).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/>
              <a:t>Recombinant human neutrophil elastase degrades different therapeutic monoclonal antibodies</a:t>
            </a:r>
          </a:p>
          <a:p>
            <a:r>
              <a:rPr lang="en-US" sz="1400" b="1" dirty="0" err="1"/>
              <a:t>Elafin</a:t>
            </a:r>
            <a:r>
              <a:rPr lang="en-US" sz="1400" b="1" dirty="0"/>
              <a:t> prevents this degradation</a:t>
            </a:r>
          </a:p>
        </p:txBody>
      </p:sp>
      <p:pic>
        <p:nvPicPr>
          <p:cNvPr id="4" name="Imagem 1">
            <a:extLst>
              <a:ext uri="{FF2B5EF4-FFF2-40B4-BE49-F238E27FC236}">
                <a16:creationId xmlns:a16="http://schemas.microsoft.com/office/drawing/2014/main" id="{3C29C1DE-2F59-0B4B-9700-B3E77362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163598"/>
            <a:ext cx="5236415" cy="43531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D1178D-DB32-C44C-47CF-590418BEB886}"/>
              </a:ext>
            </a:extLst>
          </p:cNvPr>
          <p:cNvSpPr txBox="1">
            <a:spLocks/>
          </p:cNvSpPr>
          <p:nvPr/>
        </p:nvSpPr>
        <p:spPr>
          <a:xfrm>
            <a:off x="685800" y="6592944"/>
            <a:ext cx="6865346" cy="51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050" b="1" i="1" dirty="0" err="1"/>
              <a:t>Curciarello</a:t>
            </a:r>
            <a:r>
              <a:rPr lang="en-US" sz="1050" b="1" i="1" dirty="0"/>
              <a:t> et al. (2020). Human Neutrophil Elastase Proteolytic Activity in Ulcerative Colitis Favors the Loss of Function of Therapeutic Monoclonal Antibodies</a:t>
            </a:r>
          </a:p>
        </p:txBody>
      </p:sp>
    </p:spTree>
    <p:extLst>
      <p:ext uri="{BB962C8B-B14F-4D97-AF65-F5344CB8AC3E}">
        <p14:creationId xmlns:p14="http://schemas.microsoft.com/office/powerpoint/2010/main" val="136799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25048-1F38-4CDC-1B37-4FD058C21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5BC1-8D7C-46EA-5690-F4254AD5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639"/>
            <a:ext cx="7086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NE Promotes Loss of Fc Fraction of Therapeutic Abs</a:t>
            </a: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id="{BF6E7FDA-59A1-2AAA-6B70-2095EA1629CE}"/>
              </a:ext>
            </a:extLst>
          </p:cNvPr>
          <p:cNvSpPr txBox="1"/>
          <p:nvPr/>
        </p:nvSpPr>
        <p:spPr>
          <a:xfrm>
            <a:off x="457200" y="2379517"/>
            <a:ext cx="3124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Montserrat" pitchFamily="2" charset="77"/>
                <a:cs typeface="Arial" panose="020B0604020202020204" pitchFamily="34" charset="0"/>
              </a:rPr>
              <a:t>Loss of Fc fraction of the therapeutic monoclonal antibodies evaluated by ELISA. Infliximab, adalimumab, etanercept, or vedolizumab treated with HNE (for 24 h) or HNE plus </a:t>
            </a:r>
            <a:r>
              <a:rPr lang="en-US" sz="1200" i="1" dirty="0" err="1">
                <a:latin typeface="Montserrat" pitchFamily="2" charset="77"/>
                <a:cs typeface="Arial" panose="020B0604020202020204" pitchFamily="34" charset="0"/>
              </a:rPr>
              <a:t>elafin</a:t>
            </a:r>
            <a:r>
              <a:rPr lang="en-US" sz="1200" i="1" dirty="0">
                <a:latin typeface="Montserrat" pitchFamily="2" charset="77"/>
                <a:cs typeface="Arial" panose="020B0604020202020204" pitchFamily="34" charset="0"/>
              </a:rPr>
              <a:t> were incubated. Almost 80% of infliximab and etanercept binding, and 40 to 50% of adalimumab and vedolizumab binding to protein G was impaired by HNE digestion. The binding capacity of the four drugs to protein G was significantly rescued by </a:t>
            </a:r>
            <a:r>
              <a:rPr lang="en-US" sz="1200" i="1" dirty="0" err="1">
                <a:latin typeface="Montserrat" pitchFamily="2" charset="77"/>
                <a:cs typeface="Arial" panose="020B0604020202020204" pitchFamily="34" charset="0"/>
              </a:rPr>
              <a:t>elafin</a:t>
            </a:r>
            <a:endParaRPr lang="en-US" sz="1200" i="1" dirty="0"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3" name="Agrupar 6">
            <a:extLst>
              <a:ext uri="{FF2B5EF4-FFF2-40B4-BE49-F238E27FC236}">
                <a16:creationId xmlns:a16="http://schemas.microsoft.com/office/drawing/2014/main" id="{ED72FE39-3708-C963-6FAF-7F6B2E9E9FFD}"/>
              </a:ext>
            </a:extLst>
          </p:cNvPr>
          <p:cNvGrpSpPr>
            <a:grpSpLocks noChangeAspect="1"/>
          </p:cNvGrpSpPr>
          <p:nvPr/>
        </p:nvGrpSpPr>
        <p:grpSpPr>
          <a:xfrm>
            <a:off x="3581401" y="2209800"/>
            <a:ext cx="5715000" cy="4128829"/>
            <a:chOff x="2046160" y="1583715"/>
            <a:chExt cx="5171633" cy="3681052"/>
          </a:xfrm>
        </p:grpSpPr>
        <p:pic>
          <p:nvPicPr>
            <p:cNvPr id="4" name="Imagem 2">
              <a:extLst>
                <a:ext uri="{FF2B5EF4-FFF2-40B4-BE49-F238E27FC236}">
                  <a16:creationId xmlns:a16="http://schemas.microsoft.com/office/drawing/2014/main" id="{C006D257-E25C-56C6-ADBB-15A568AFC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593"/>
            <a:stretch/>
          </p:blipFill>
          <p:spPr>
            <a:xfrm>
              <a:off x="2278045" y="1583715"/>
              <a:ext cx="4939748" cy="1679673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CA95550-BED5-71B4-4A94-59BBD199F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540"/>
            <a:stretch/>
          </p:blipFill>
          <p:spPr>
            <a:xfrm>
              <a:off x="2046160" y="3585094"/>
              <a:ext cx="5045052" cy="1679673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C18E7A-2E09-65C3-705E-435226902EC0}"/>
              </a:ext>
            </a:extLst>
          </p:cNvPr>
          <p:cNvSpPr txBox="1">
            <a:spLocks/>
          </p:cNvSpPr>
          <p:nvPr/>
        </p:nvSpPr>
        <p:spPr>
          <a:xfrm>
            <a:off x="685800" y="6592944"/>
            <a:ext cx="6865346" cy="51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050" b="1" i="1" dirty="0" err="1"/>
              <a:t>Curciarello</a:t>
            </a:r>
            <a:r>
              <a:rPr lang="en-US" sz="1050" b="1" i="1" dirty="0"/>
              <a:t> et al. (2020). Human Neutrophil Elastase Proteolytic Activity in Ulcerative Colitis Favors the Loss of Function of Therapeutic Monoclonal Antibodies</a:t>
            </a:r>
          </a:p>
        </p:txBody>
      </p:sp>
    </p:spTree>
    <p:extLst>
      <p:ext uri="{BB962C8B-B14F-4D97-AF65-F5344CB8AC3E}">
        <p14:creationId xmlns:p14="http://schemas.microsoft.com/office/powerpoint/2010/main" val="344129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18F32-6A49-E14D-D7A5-EA16F512E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767C-274A-936D-C50D-3E611763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147"/>
            <a:ext cx="5791200" cy="1059180"/>
          </a:xfrm>
        </p:spPr>
        <p:txBody>
          <a:bodyPr>
            <a:normAutofit/>
          </a:bodyPr>
          <a:lstStyle/>
          <a:p>
            <a:r>
              <a:rPr lang="en-US" dirty="0" err="1"/>
              <a:t>Hyposkin</a:t>
            </a:r>
            <a:r>
              <a:rPr lang="en-US" dirty="0"/>
              <a:t>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7A1544-759F-93BA-B805-C7EF43D8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5787"/>
            <a:ext cx="5029200" cy="2599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Ex vivo human skin model designed for testing injectable therapeutics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Skin explants with hypodermis</a:t>
            </a:r>
          </a:p>
          <a:p>
            <a:r>
              <a:rPr lang="en-US" sz="1600" dirty="0"/>
              <a:t>Viable and functional for 7+ days</a:t>
            </a:r>
          </a:p>
          <a:p>
            <a:r>
              <a:rPr lang="en-US" sz="1600" dirty="0"/>
              <a:t>Contains 14 immune cell types naturally presented in human skin</a:t>
            </a:r>
          </a:p>
          <a:p>
            <a:r>
              <a:rPr lang="en-US" sz="1600" dirty="0"/>
              <a:t>Multiple administration routes</a:t>
            </a:r>
          </a:p>
          <a:p>
            <a:pPr lvl="1"/>
            <a:r>
              <a:rPr lang="en-US" sz="1200" dirty="0"/>
              <a:t>Topical, subcutaneous and intradermal injections</a:t>
            </a:r>
          </a:p>
          <a:p>
            <a:pPr lvl="1"/>
            <a:r>
              <a:rPr lang="en-US" sz="1200" dirty="0"/>
              <a:t>Systemic-like administration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14FCDDCE-2C04-D47E-0586-46A7BA75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75" y="2096878"/>
            <a:ext cx="4211925" cy="2599548"/>
          </a:xfrm>
          <a:prstGeom prst="rect">
            <a:avLst/>
          </a:prstGeom>
        </p:spPr>
      </p:pic>
      <p:pic>
        <p:nvPicPr>
          <p:cNvPr id="5" name="Imagem 1">
            <a:extLst>
              <a:ext uri="{FF2B5EF4-FFF2-40B4-BE49-F238E27FC236}">
                <a16:creationId xmlns:a16="http://schemas.microsoft.com/office/drawing/2014/main" id="{6FA47653-940F-ED9E-C5A1-84174241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42" y="4795335"/>
            <a:ext cx="5886915" cy="22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3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A857B-A708-5460-38C6-C2AF05DE5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2052-3AE6-1471-24BA-BDEF227D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 Skin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BE93-1224-9B1E-3541-B4D6A200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839200" cy="313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/>
              <a:t>AD skin models can potentially be used to study mAb stability in a relevant system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E85F0656-EAEE-22B4-59EF-759D833311A7}"/>
              </a:ext>
            </a:extLst>
          </p:cNvPr>
          <p:cNvSpPr txBox="1"/>
          <p:nvPr/>
        </p:nvSpPr>
        <p:spPr>
          <a:xfrm>
            <a:off x="6297058" y="2599236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ontserrat" pitchFamily="2" charset="77"/>
                <a:cs typeface="Arial" panose="020B0604020202020204" pitchFamily="34" charset="0"/>
              </a:rPr>
              <a:t>AD </a:t>
            </a:r>
            <a:r>
              <a:rPr lang="en-US" sz="1400" b="1" i="1" dirty="0">
                <a:latin typeface="Montserrat" pitchFamily="2" charset="77"/>
                <a:cs typeface="Arial" panose="020B0604020202020204" pitchFamily="34" charset="0"/>
              </a:rPr>
              <a:t>ex vivo</a:t>
            </a:r>
            <a:r>
              <a:rPr lang="en-US" sz="1400" b="1" dirty="0">
                <a:latin typeface="Montserrat" pitchFamily="2" charset="77"/>
                <a:cs typeface="Arial" panose="020B0604020202020204" pitchFamily="34" charset="0"/>
              </a:rPr>
              <a:t> skin model characteristics (H&amp;E)</a:t>
            </a:r>
          </a:p>
          <a:p>
            <a:endParaRPr lang="en-US" sz="1400" b="1" dirty="0"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US" sz="1400" dirty="0">
                <a:latin typeface="Montserrat" pitchFamily="2" charset="77"/>
                <a:cs typeface="Arial" panose="020B0604020202020204" pitchFamily="34" charset="0"/>
              </a:rPr>
              <a:t>Structural histological changes, along with disease-specific alterations in the expression of markers associated with the AD phenotype, such as Thymic Stromal Lymphopoietin (TSLP)</a:t>
            </a:r>
            <a:r>
              <a:rPr lang="pt-BR" sz="1400" dirty="0">
                <a:latin typeface="Montserrat" pitchFamily="2" charset="77"/>
                <a:cs typeface="Arial" panose="020B0604020202020204" pitchFamily="34" charset="0"/>
              </a:rPr>
              <a:t> </a:t>
            </a:r>
            <a:endParaRPr lang="en-US" sz="1400" dirty="0"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0E389C4-256C-E32E-B375-94A39A17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2" b="1750"/>
          <a:stretch/>
        </p:blipFill>
        <p:spPr>
          <a:xfrm>
            <a:off x="685800" y="2556193"/>
            <a:ext cx="5318895" cy="3692207"/>
          </a:xfrm>
          <a:prstGeom prst="rect">
            <a:avLst/>
          </a:prstGeom>
        </p:spPr>
      </p:pic>
      <p:sp>
        <p:nvSpPr>
          <p:cNvPr id="11" name="CaixaDeTexto 7">
            <a:extLst>
              <a:ext uri="{FF2B5EF4-FFF2-40B4-BE49-F238E27FC236}">
                <a16:creationId xmlns:a16="http://schemas.microsoft.com/office/drawing/2014/main" id="{094780BA-BC3B-2854-1B82-61DD7DD6EE27}"/>
              </a:ext>
            </a:extLst>
          </p:cNvPr>
          <p:cNvSpPr txBox="1"/>
          <p:nvPr/>
        </p:nvSpPr>
        <p:spPr>
          <a:xfrm>
            <a:off x="6096000" y="4876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Montserrat" pitchFamily="2" charset="77"/>
                <a:cs typeface="Arial" panose="020B0604020202020204" pitchFamily="34" charset="0"/>
              </a:rPr>
              <a:t>TLSP expression</a:t>
            </a:r>
            <a:endParaRPr lang="en-US" sz="1400" dirty="0"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F98FEA2A-3DF7-8C7E-CA0F-293DD320A758}"/>
              </a:ext>
            </a:extLst>
          </p:cNvPr>
          <p:cNvSpPr txBox="1"/>
          <p:nvPr/>
        </p:nvSpPr>
        <p:spPr>
          <a:xfrm>
            <a:off x="1202635" y="6737376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Montserrat" pitchFamily="2" charset="77"/>
                <a:cs typeface="Arial" panose="020B0604020202020204" pitchFamily="34" charset="0"/>
              </a:rPr>
              <a:t>Neutrophilic infiltration</a:t>
            </a:r>
          </a:p>
        </p:txBody>
      </p:sp>
      <p:sp>
        <p:nvSpPr>
          <p:cNvPr id="14" name="Seta para Baixo 3">
            <a:extLst>
              <a:ext uri="{FF2B5EF4-FFF2-40B4-BE49-F238E27FC236}">
                <a16:creationId xmlns:a16="http://schemas.microsoft.com/office/drawing/2014/main" id="{B3CFDAF0-329B-EBEA-D0D9-92D21803B630}"/>
              </a:ext>
            </a:extLst>
          </p:cNvPr>
          <p:cNvSpPr/>
          <p:nvPr/>
        </p:nvSpPr>
        <p:spPr>
          <a:xfrm rot="4130352">
            <a:off x="5699985" y="4837269"/>
            <a:ext cx="220762" cy="445906"/>
          </a:xfrm>
          <a:prstGeom prst="downArrow">
            <a:avLst>
              <a:gd name="adj1" fmla="val 54137"/>
              <a:gd name="adj2" fmla="val 52295"/>
            </a:avLst>
          </a:prstGeom>
          <a:solidFill>
            <a:srgbClr val="9A0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eta para Baixo 3">
            <a:extLst>
              <a:ext uri="{FF2B5EF4-FFF2-40B4-BE49-F238E27FC236}">
                <a16:creationId xmlns:a16="http://schemas.microsoft.com/office/drawing/2014/main" id="{81736852-B4F4-F0BA-D87B-77991EBF5E27}"/>
              </a:ext>
            </a:extLst>
          </p:cNvPr>
          <p:cNvSpPr/>
          <p:nvPr/>
        </p:nvSpPr>
        <p:spPr>
          <a:xfrm rot="10800000">
            <a:off x="2239173" y="6269935"/>
            <a:ext cx="220762" cy="445906"/>
          </a:xfrm>
          <a:prstGeom prst="downArrow">
            <a:avLst>
              <a:gd name="adj1" fmla="val 54137"/>
              <a:gd name="adj2" fmla="val 52295"/>
            </a:avLst>
          </a:prstGeom>
          <a:solidFill>
            <a:srgbClr val="9A0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A204-5E69-24B5-58D2-AE5FCDED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D51B-CA22-D42D-8D28-E6CEAA19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 for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0F27-F507-B459-1ACA-635B61A77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599"/>
            <a:ext cx="8839200" cy="45720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For Pharma: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De-risk lifecycle management of approved antibodies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Support formulation improvements and dosing interval extensions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For Biotech: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Strengthen IND regulatory packages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Provide validation data that attracts investors and partners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For Both: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Position as leaders by proactively addressing protease-mediated degradation risk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Demonstrate superior antibody durability and resilience under AD-relevant conditions</a:t>
            </a:r>
          </a:p>
        </p:txBody>
      </p:sp>
    </p:spTree>
    <p:extLst>
      <p:ext uri="{BB962C8B-B14F-4D97-AF65-F5344CB8AC3E}">
        <p14:creationId xmlns:p14="http://schemas.microsoft.com/office/powerpoint/2010/main" val="301022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B9FF0D-DA7D-95DB-3B3E-FC8C2D198926}"/>
              </a:ext>
            </a:extLst>
          </p:cNvPr>
          <p:cNvSpPr txBox="1">
            <a:spLocks/>
          </p:cNvSpPr>
          <p:nvPr/>
        </p:nvSpPr>
        <p:spPr>
          <a:xfrm>
            <a:off x="457200" y="463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3600" dirty="0"/>
              <a:t>Proposed Approach (?) </a:t>
            </a:r>
            <a:br>
              <a:rPr lang="en-US" sz="3600" dirty="0"/>
            </a:br>
            <a:r>
              <a:rPr lang="en-US" sz="2000" i="1" dirty="0"/>
              <a:t>Experimental approach – Overview</a:t>
            </a:r>
            <a:endParaRPr lang="en-US" sz="3600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5F7397-1526-0471-3A54-03090023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2"/>
            <a:ext cx="8991600" cy="46569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Degradation in vitro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Incubate mAbs in artificial SC fluids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Incubate mAbs with protease in relevant buffer (TBD)</a:t>
            </a:r>
          </a:p>
          <a:p>
            <a:pPr lvl="2">
              <a:buFont typeface="System Font Regular"/>
              <a:buChar char="⏤"/>
            </a:pPr>
            <a:r>
              <a:rPr lang="en-US" sz="1800" dirty="0"/>
              <a:t>mAb stability in artificial SC fluid can be assessed in parallel with protease challenge to separate physicochemical instability from enzymatic degradation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Analyze degradation products (WB, ELISA, LC/MS)</a:t>
            </a:r>
          </a:p>
          <a:p>
            <a:pPr marL="0" indent="0">
              <a:buNone/>
            </a:pPr>
            <a:endParaRPr lang="en-US" sz="18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1800" b="1" dirty="0"/>
              <a:t>Bioavailability ex vivo 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Recommended skin model (ex vivo human viable skin)</a:t>
            </a:r>
          </a:p>
          <a:p>
            <a:pPr lvl="2">
              <a:buFont typeface="System Font Regular"/>
              <a:buChar char="⏤"/>
            </a:pPr>
            <a:r>
              <a:rPr lang="en-US" sz="1800" dirty="0" err="1"/>
              <a:t>Hyposkin</a:t>
            </a:r>
            <a:endParaRPr lang="en-US" sz="1800" dirty="0"/>
          </a:p>
          <a:p>
            <a:pPr lvl="2">
              <a:buFont typeface="System Font Regular"/>
              <a:buChar char="⏤"/>
            </a:pPr>
            <a:r>
              <a:rPr lang="en-US" sz="1800" dirty="0"/>
              <a:t>Ex vivo AD skin model</a:t>
            </a:r>
          </a:p>
          <a:p>
            <a:pPr lvl="2">
              <a:buFont typeface="System Font Regular"/>
              <a:buChar char="⏤"/>
            </a:pPr>
            <a:r>
              <a:rPr lang="en-US" sz="1800" dirty="0"/>
              <a:t>AD </a:t>
            </a:r>
            <a:r>
              <a:rPr lang="en-US" sz="1800" dirty="0" err="1"/>
              <a:t>Hyposkin</a:t>
            </a:r>
            <a:r>
              <a:rPr lang="en-US" sz="1800" dirty="0"/>
              <a:t> model (development effort – can be done in parallel)</a:t>
            </a:r>
          </a:p>
        </p:txBody>
      </p:sp>
    </p:spTree>
    <p:extLst>
      <p:ext uri="{BB962C8B-B14F-4D97-AF65-F5344CB8AC3E}">
        <p14:creationId xmlns:p14="http://schemas.microsoft.com/office/powerpoint/2010/main" val="345957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6B33-EFA4-EE05-E974-355E8124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2DF0-C6DA-1CD0-DA32-47582DC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639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Approach (?) </a:t>
            </a:r>
            <a:br>
              <a:rPr lang="en-US" dirty="0"/>
            </a:br>
            <a:r>
              <a:rPr lang="en-US" sz="2300" i="1" dirty="0"/>
              <a:t>In vitro study: interstitial fluid impact on antibodies stability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4DE2-DFBA-AA7C-15E0-508474517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2"/>
            <a:ext cx="8991600" cy="4656948"/>
          </a:xfrm>
        </p:spPr>
        <p:txBody>
          <a:bodyPr>
            <a:noAutofit/>
          </a:bodyPr>
          <a:lstStyle/>
          <a:p>
            <a:r>
              <a:rPr lang="en-US" sz="2400" dirty="0"/>
              <a:t>Incubation of mAb in artificial fluids mimicking SC interstitial fluid (Schuster et al., 2021)</a:t>
            </a:r>
          </a:p>
          <a:p>
            <a:pPr lvl="1"/>
            <a:r>
              <a:rPr lang="en-US" sz="1800" dirty="0"/>
              <a:t>PBS</a:t>
            </a:r>
          </a:p>
          <a:p>
            <a:pPr lvl="1"/>
            <a:r>
              <a:rPr lang="en-US" sz="1800" dirty="0"/>
              <a:t>1xAqix</a:t>
            </a:r>
          </a:p>
          <a:p>
            <a:pPr lvl="1"/>
            <a:r>
              <a:rPr lang="en-US" sz="1800" dirty="0"/>
              <a:t>AF</a:t>
            </a:r>
          </a:p>
          <a:p>
            <a:r>
              <a:rPr lang="en-US" sz="2400" dirty="0"/>
              <a:t>Time points: 0, 7, and 14 days</a:t>
            </a:r>
          </a:p>
        </p:txBody>
      </p:sp>
    </p:spTree>
    <p:extLst>
      <p:ext uri="{BB962C8B-B14F-4D97-AF65-F5344CB8AC3E}">
        <p14:creationId xmlns:p14="http://schemas.microsoft.com/office/powerpoint/2010/main" val="328035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5684-5D45-79DF-D3B7-6344D8BE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Example</a:t>
            </a:r>
            <a:br>
              <a:rPr lang="en-US" sz="3600" dirty="0"/>
            </a:br>
            <a:r>
              <a:rPr lang="en-US" sz="2000" i="1" dirty="0"/>
              <a:t>In vitro study: protease-driven degradation</a:t>
            </a:r>
            <a:endParaRPr lang="en-US" sz="3600" i="1" dirty="0"/>
          </a:p>
        </p:txBody>
      </p:sp>
      <p:sp>
        <p:nvSpPr>
          <p:cNvPr id="4" name="Retângulo 2">
            <a:extLst>
              <a:ext uri="{FF2B5EF4-FFF2-40B4-BE49-F238E27FC236}">
                <a16:creationId xmlns:a16="http://schemas.microsoft.com/office/drawing/2014/main" id="{443F9AAA-3985-7388-4EF6-2FB94D4F2735}"/>
              </a:ext>
            </a:extLst>
          </p:cNvPr>
          <p:cNvSpPr/>
          <p:nvPr/>
        </p:nvSpPr>
        <p:spPr>
          <a:xfrm>
            <a:off x="457200" y="2057400"/>
            <a:ext cx="9023007" cy="8463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 err="1">
                <a:latin typeface="Montserrat" pitchFamily="2" charset="77"/>
                <a:cs typeface="Arial"/>
              </a:rPr>
              <a:t>Incubation</a:t>
            </a:r>
            <a:r>
              <a:rPr lang="pt-BR" sz="1600" b="1" dirty="0">
                <a:latin typeface="Montserrat" pitchFamily="2" charset="77"/>
                <a:cs typeface="Arial"/>
              </a:rPr>
              <a:t> mAbs </a:t>
            </a:r>
            <a:r>
              <a:rPr lang="pt-BR" sz="1600" b="1" dirty="0" err="1">
                <a:latin typeface="Montserrat" pitchFamily="2" charset="77"/>
                <a:cs typeface="Arial"/>
              </a:rPr>
              <a:t>with</a:t>
            </a:r>
            <a:r>
              <a:rPr lang="pt-BR" sz="1600" b="1" dirty="0">
                <a:latin typeface="Montserrat" pitchFamily="2" charset="77"/>
                <a:cs typeface="Arial"/>
              </a:rPr>
              <a:t> </a:t>
            </a:r>
            <a:r>
              <a:rPr lang="pt-BR" sz="1600" b="1" dirty="0" err="1">
                <a:latin typeface="Montserrat" pitchFamily="2" charset="77"/>
                <a:cs typeface="Arial"/>
              </a:rPr>
              <a:t>relevant</a:t>
            </a:r>
            <a:r>
              <a:rPr lang="pt-BR" sz="1600" b="1" dirty="0">
                <a:latin typeface="Montserrat" pitchFamily="2" charset="77"/>
                <a:cs typeface="Arial"/>
              </a:rPr>
              <a:t> proteases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err="1">
                <a:latin typeface="Montserrat" pitchFamily="2" charset="77"/>
                <a:cs typeface="Arial"/>
              </a:rPr>
              <a:t>Neutrophil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Elastase</a:t>
            </a:r>
            <a:r>
              <a:rPr lang="pt-BR" sz="1400" dirty="0">
                <a:latin typeface="Montserrat" pitchFamily="2" charset="77"/>
                <a:cs typeface="Arial"/>
              </a:rPr>
              <a:t> (NE) (</a:t>
            </a:r>
            <a:r>
              <a:rPr lang="pt-BR" sz="1400" dirty="0" err="1">
                <a:latin typeface="Montserrat" pitchFamily="2" charset="77"/>
                <a:cs typeface="Arial"/>
              </a:rPr>
              <a:t>Optional</a:t>
            </a:r>
            <a:r>
              <a:rPr lang="pt-BR" sz="1400" dirty="0">
                <a:latin typeface="Montserrat" pitchFamily="2" charset="77"/>
                <a:cs typeface="Arial"/>
              </a:rPr>
              <a:t>: Proteinase 3 (PR3) </a:t>
            </a:r>
            <a:r>
              <a:rPr lang="pt-BR" sz="1400" dirty="0" err="1">
                <a:latin typeface="Montserrat" pitchFamily="2" charset="77"/>
                <a:cs typeface="Arial"/>
              </a:rPr>
              <a:t>and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cathepsin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G</a:t>
            </a:r>
            <a:r>
              <a:rPr lang="pt-BR" sz="1400" dirty="0">
                <a:latin typeface="Montserrat" pitchFamily="2" charset="77"/>
                <a:cs typeface="Arial"/>
              </a:rPr>
              <a:t> / </a:t>
            </a:r>
            <a:r>
              <a:rPr lang="en-US" sz="1400" dirty="0">
                <a:latin typeface="Montserrat" pitchFamily="2" charset="77"/>
                <a:cs typeface="Arial"/>
              </a:rPr>
              <a:t>Activated neutrophil supernatants)</a:t>
            </a:r>
            <a:endParaRPr lang="pt-BR" sz="1600" dirty="0">
              <a:latin typeface="Montserrat" pitchFamily="2" charset="77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Retângulo 2">
            <a:extLst>
              <a:ext uri="{FF2B5EF4-FFF2-40B4-BE49-F238E27FC236}">
                <a16:creationId xmlns:a16="http://schemas.microsoft.com/office/drawing/2014/main" id="{79FF3E21-3576-86EE-CF9F-6CD6F9AC3046}"/>
              </a:ext>
            </a:extLst>
          </p:cNvPr>
          <p:cNvSpPr/>
          <p:nvPr/>
        </p:nvSpPr>
        <p:spPr>
          <a:xfrm>
            <a:off x="457200" y="4876800"/>
            <a:ext cx="8597148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itchFamily="2" charset="77"/>
                <a:cs typeface="Arial"/>
              </a:rPr>
              <a:t>Time points: 1, 4 </a:t>
            </a:r>
            <a:r>
              <a:rPr lang="pt-BR" sz="1400" dirty="0" err="1">
                <a:latin typeface="Montserrat" pitchFamily="2" charset="77"/>
                <a:cs typeface="Arial"/>
              </a:rPr>
              <a:t>and</a:t>
            </a:r>
            <a:r>
              <a:rPr lang="pt-BR" sz="1400" dirty="0">
                <a:latin typeface="Montserrat" pitchFamily="2" charset="77"/>
                <a:cs typeface="Arial"/>
              </a:rPr>
              <a:t> 24 </a:t>
            </a:r>
            <a:r>
              <a:rPr lang="pt-BR" sz="1400" dirty="0" err="1">
                <a:latin typeface="Montserrat" pitchFamily="2" charset="77"/>
                <a:cs typeface="Arial"/>
              </a:rPr>
              <a:t>h</a:t>
            </a:r>
            <a:r>
              <a:rPr lang="pt-BR" sz="1400" dirty="0">
                <a:latin typeface="Montserrat" pitchFamily="2" charset="77"/>
                <a:cs typeface="Arial"/>
              </a:rPr>
              <a:t> for </a:t>
            </a:r>
            <a:r>
              <a:rPr lang="pt-BR" sz="1400" dirty="0" err="1">
                <a:latin typeface="Montserrat" pitchFamily="2" charset="77"/>
                <a:cs typeface="Arial"/>
              </a:rPr>
              <a:t>each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concentration</a:t>
            </a:r>
            <a:endParaRPr lang="pt-BR" sz="1400" dirty="0">
              <a:latin typeface="Montserrat" pitchFamily="2" charset="77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err="1">
                <a:latin typeface="Montserrat" pitchFamily="2" charset="77"/>
                <a:cs typeface="Arial"/>
              </a:rPr>
              <a:t>Optional</a:t>
            </a:r>
            <a:r>
              <a:rPr lang="pt-BR" sz="1400" dirty="0">
                <a:latin typeface="Montserrat" pitchFamily="2" charset="77"/>
                <a:cs typeface="Arial"/>
              </a:rPr>
              <a:t>: </a:t>
            </a:r>
            <a:r>
              <a:rPr lang="pt-BR" sz="1400" dirty="0" err="1">
                <a:latin typeface="Montserrat" pitchFamily="2" charset="77"/>
                <a:cs typeface="Arial"/>
              </a:rPr>
              <a:t>Elafin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co-treatment</a:t>
            </a:r>
            <a:r>
              <a:rPr lang="pt-BR" sz="1400" dirty="0">
                <a:latin typeface="Montserrat" pitchFamily="2" charset="77"/>
                <a:cs typeface="Arial"/>
              </a:rPr>
              <a:t> (5 µ</a:t>
            </a:r>
            <a:r>
              <a:rPr lang="pt-BR" sz="1400" dirty="0" err="1">
                <a:latin typeface="Montserrat" pitchFamily="2" charset="77"/>
                <a:cs typeface="Arial"/>
              </a:rPr>
              <a:t>g</a:t>
            </a:r>
            <a:r>
              <a:rPr lang="pt-BR" sz="1400" dirty="0">
                <a:latin typeface="Montserrat" pitchFamily="2" charset="77"/>
                <a:cs typeface="Arial"/>
              </a:rPr>
              <a:t>/</a:t>
            </a:r>
            <a:r>
              <a:rPr lang="pt-BR" sz="1400" dirty="0" err="1">
                <a:latin typeface="Montserrat" pitchFamily="2" charset="77"/>
                <a:cs typeface="Arial"/>
              </a:rPr>
              <a:t>mL</a:t>
            </a:r>
            <a:r>
              <a:rPr lang="pt-BR" sz="1400" dirty="0">
                <a:latin typeface="Montserrat" pitchFamily="2" charset="77"/>
                <a:cs typeface="Arial"/>
              </a:rPr>
              <a:t>) as a </a:t>
            </a:r>
            <a:r>
              <a:rPr lang="pt-BR" sz="1400" dirty="0" err="1">
                <a:latin typeface="Montserrat" pitchFamily="2" charset="77"/>
                <a:cs typeface="Arial"/>
              </a:rPr>
              <a:t>rescue</a:t>
            </a:r>
            <a:r>
              <a:rPr lang="pt-BR" sz="1400" dirty="0">
                <a:latin typeface="Montserrat" pitchFamily="2" charset="77"/>
                <a:cs typeface="Arial"/>
              </a:rPr>
              <a:t>/</a:t>
            </a:r>
            <a:r>
              <a:rPr lang="pt-BR" sz="1400" dirty="0" err="1">
                <a:latin typeface="Montserrat" pitchFamily="2" charset="77"/>
                <a:cs typeface="Arial"/>
              </a:rPr>
              <a:t>control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condition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to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validate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specificity</a:t>
            </a:r>
            <a:endParaRPr lang="pt-BR" sz="1400" dirty="0">
              <a:latin typeface="Montserrat" pitchFamily="2" charset="77"/>
              <a:cs typeface="Arial"/>
            </a:endParaRPr>
          </a:p>
          <a:p>
            <a:pPr>
              <a:spcAft>
                <a:spcPts val="600"/>
              </a:spcAft>
            </a:pPr>
            <a:endParaRPr lang="pt-BR" sz="1400" b="1" dirty="0">
              <a:latin typeface="Montserrat" pitchFamily="2" charset="77"/>
              <a:cs typeface="Arial"/>
            </a:endParaRPr>
          </a:p>
          <a:p>
            <a:pPr>
              <a:spcAft>
                <a:spcPts val="600"/>
              </a:spcAft>
            </a:pPr>
            <a:r>
              <a:rPr lang="pt-BR" sz="1600" b="1" dirty="0" err="1">
                <a:latin typeface="Montserrat" pitchFamily="2" charset="77"/>
                <a:cs typeface="Arial"/>
              </a:rPr>
              <a:t>Detection</a:t>
            </a:r>
            <a:r>
              <a:rPr lang="pt-BR" sz="1600" b="1" dirty="0">
                <a:latin typeface="Montserrat" pitchFamily="2" charset="77"/>
                <a:cs typeface="Arial"/>
              </a:rPr>
              <a:t> </a:t>
            </a:r>
            <a:r>
              <a:rPr lang="pt-BR" sz="1600" b="1" dirty="0" err="1">
                <a:latin typeface="Montserrat" pitchFamily="2" charset="77"/>
                <a:cs typeface="Arial"/>
              </a:rPr>
              <a:t>Methods</a:t>
            </a:r>
            <a:endParaRPr lang="pt-BR" sz="1600" b="1" dirty="0">
              <a:latin typeface="Montserrat" pitchFamily="2" charset="77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itchFamily="2" charset="77"/>
                <a:cs typeface="Arial"/>
              </a:rPr>
              <a:t>SDS-PAGE </a:t>
            </a:r>
            <a:r>
              <a:rPr lang="pt-BR" sz="1400" dirty="0" err="1">
                <a:latin typeface="Montserrat" pitchFamily="2" charset="77"/>
                <a:cs typeface="Arial"/>
              </a:rPr>
              <a:t>and</a:t>
            </a:r>
            <a:r>
              <a:rPr lang="pt-BR" sz="1400" dirty="0">
                <a:latin typeface="Montserrat" pitchFamily="2" charset="77"/>
                <a:cs typeface="Arial"/>
              </a:rPr>
              <a:t> Western </a:t>
            </a:r>
            <a:r>
              <a:rPr lang="pt-BR" sz="1400" dirty="0" err="1">
                <a:latin typeface="Montserrat" pitchFamily="2" charset="77"/>
                <a:cs typeface="Arial"/>
              </a:rPr>
              <a:t>Blot</a:t>
            </a:r>
            <a:r>
              <a:rPr lang="pt-BR" sz="1400" dirty="0">
                <a:latin typeface="Montserrat" pitchFamily="2" charset="77"/>
                <a:cs typeface="Arial"/>
              </a:rPr>
              <a:t> for </a:t>
            </a:r>
            <a:r>
              <a:rPr lang="pt-BR" sz="1400" dirty="0" err="1">
                <a:latin typeface="Montserrat" pitchFamily="2" charset="77"/>
                <a:cs typeface="Arial"/>
              </a:rPr>
              <a:t>antibody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fragmentation</a:t>
            </a:r>
            <a:endParaRPr lang="pt-BR" sz="1400" dirty="0">
              <a:latin typeface="Montserrat" pitchFamily="2" charset="77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itchFamily="2" charset="77"/>
                <a:cs typeface="Arial"/>
              </a:rPr>
              <a:t>ELISA for </a:t>
            </a:r>
            <a:r>
              <a:rPr lang="pt-BR" sz="1400" dirty="0" err="1">
                <a:latin typeface="Montserrat" pitchFamily="2" charset="77"/>
                <a:cs typeface="Arial"/>
              </a:rPr>
              <a:t>Fc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or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Fab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domains</a:t>
            </a:r>
            <a:endParaRPr lang="pt-BR" sz="1400" dirty="0">
              <a:latin typeface="Montserrat" pitchFamily="2" charset="77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itchFamily="2" charset="77"/>
                <a:cs typeface="Arial"/>
              </a:rPr>
              <a:t>LC-MS/MS </a:t>
            </a:r>
            <a:r>
              <a:rPr lang="pt-BR" sz="1400" dirty="0" err="1">
                <a:latin typeface="Montserrat" pitchFamily="2" charset="77"/>
                <a:cs typeface="Arial"/>
              </a:rPr>
              <a:t>to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identify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cleavage</a:t>
            </a:r>
            <a:r>
              <a:rPr lang="pt-BR" sz="1400" dirty="0">
                <a:latin typeface="Montserrat" pitchFamily="2" charset="77"/>
                <a:cs typeface="Arial"/>
              </a:rPr>
              <a:t> </a:t>
            </a:r>
            <a:r>
              <a:rPr lang="pt-BR" sz="1400" dirty="0" err="1">
                <a:latin typeface="Montserrat" pitchFamily="2" charset="77"/>
                <a:cs typeface="Arial"/>
              </a:rPr>
              <a:t>fragments</a:t>
            </a:r>
            <a:endParaRPr lang="en-US" sz="1600" dirty="0">
              <a:latin typeface="Montserrat" pitchFamily="2" charset="77"/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8" name="Tabela 3">
            <a:extLst>
              <a:ext uri="{FF2B5EF4-FFF2-40B4-BE49-F238E27FC236}">
                <a16:creationId xmlns:a16="http://schemas.microsoft.com/office/drawing/2014/main" id="{AE5D28BB-3E38-09D8-6E59-2E3F6E86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38850"/>
              </p:ext>
            </p:extLst>
          </p:nvPr>
        </p:nvGraphicFramePr>
        <p:xfrm>
          <a:off x="457200" y="2903786"/>
          <a:ext cx="8839200" cy="1879441"/>
        </p:xfrm>
        <a:graphic>
          <a:graphicData uri="http://schemas.openxmlformats.org/drawingml/2006/table">
            <a:tbl>
              <a:tblPr/>
              <a:tblGrid>
                <a:gridCol w="2115090">
                  <a:extLst>
                    <a:ext uri="{9D8B030D-6E8A-4147-A177-3AD203B41FA5}">
                      <a16:colId xmlns:a16="http://schemas.microsoft.com/office/drawing/2014/main" val="2784321961"/>
                    </a:ext>
                  </a:extLst>
                </a:gridCol>
                <a:gridCol w="2622374">
                  <a:extLst>
                    <a:ext uri="{9D8B030D-6E8A-4147-A177-3AD203B41FA5}">
                      <a16:colId xmlns:a16="http://schemas.microsoft.com/office/drawing/2014/main" val="3237906607"/>
                    </a:ext>
                  </a:extLst>
                </a:gridCol>
                <a:gridCol w="4101736">
                  <a:extLst>
                    <a:ext uri="{9D8B030D-6E8A-4147-A177-3AD203B41FA5}">
                      <a16:colId xmlns:a16="http://schemas.microsoft.com/office/drawing/2014/main" val="2023561135"/>
                    </a:ext>
                  </a:extLst>
                </a:gridCol>
              </a:tblGrid>
              <a:tr h="372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noProof="0">
                          <a:solidFill>
                            <a:schemeClr val="bg1"/>
                          </a:solidFill>
                          <a:latin typeface="Montserrat" pitchFamily="2" charset="77"/>
                          <a:cs typeface="Arial" panose="020B0604020202020204" pitchFamily="34" charset="0"/>
                        </a:rPr>
                        <a:t>Condition</a:t>
                      </a:r>
                      <a:endParaRPr lang="en-US" sz="1400" noProof="0">
                        <a:solidFill>
                          <a:schemeClr val="bg1"/>
                        </a:solidFill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D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 panose="020B0604020202020204" pitchFamily="34" charset="0"/>
                        </a:rPr>
                        <a:t>Elastase Concentration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D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 panose="020B0604020202020204" pitchFamily="34" charset="0"/>
                        </a:rPr>
                        <a:t>Rationale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D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72415"/>
                  </a:ext>
                </a:extLst>
              </a:tr>
              <a:tr h="502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Moderate (mild AD)</a:t>
                      </a:r>
                      <a:endParaRPr lang="en-US" sz="1400" noProof="0" dirty="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1.0 µg/mL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Represents modest increase seen in subacute or mild AD (5–10× normal skin)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19036"/>
                  </a:ext>
                </a:extLst>
              </a:tr>
              <a:tr h="502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noProof="0">
                          <a:latin typeface="Montserrat" pitchFamily="2" charset="77"/>
                          <a:cs typeface="Arial" panose="020B0604020202020204" pitchFamily="34" charset="0"/>
                        </a:rPr>
                        <a:t>High (severe AD)</a:t>
                      </a:r>
                      <a:endParaRPr lang="en-US" sz="1400" noProof="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5.0 µg/mL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Mimics inflamed skin with intense neutrophil infiltration (</a:t>
                      </a:r>
                      <a:r>
                        <a:rPr lang="en-US" sz="1200" noProof="0" dirty="0" err="1">
                          <a:latin typeface="Montserrat" pitchFamily="2" charset="77"/>
                          <a:cs typeface="Arial" panose="020B0604020202020204" pitchFamily="34" charset="0"/>
                        </a:rPr>
                        <a:t>Curciarello</a:t>
                      </a:r>
                      <a:r>
                        <a:rPr lang="en-US" sz="1200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 et al., 2020)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15127"/>
                  </a:ext>
                </a:extLst>
              </a:tr>
              <a:tr h="502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Maximal stress</a:t>
                      </a:r>
                      <a:endParaRPr lang="en-US" sz="1400" noProof="0" dirty="0">
                        <a:latin typeface="Montserrat" pitchFamily="2" charset="77"/>
                        <a:cs typeface="Arial" panose="020B0604020202020204" pitchFamily="34" charset="0"/>
                      </a:endParaRP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noProof="0">
                          <a:latin typeface="Montserrat" pitchFamily="2" charset="77"/>
                          <a:cs typeface="Arial" panose="020B0604020202020204" pitchFamily="34" charset="0"/>
                        </a:rPr>
                        <a:t>10.0 µg/mL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noProof="0" dirty="0">
                          <a:latin typeface="Montserrat" pitchFamily="2" charset="77"/>
                          <a:cs typeface="Arial" panose="020B0604020202020204" pitchFamily="34" charset="0"/>
                        </a:rPr>
                        <a:t>Pushes enzymatic degradation to limits; used to test Ab stability under AD-like stress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2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24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380-BE89-8F41-D647-C9C16D02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Proposed Approach (?) </a:t>
            </a:r>
            <a:br>
              <a:rPr lang="en-US" sz="3200" dirty="0"/>
            </a:br>
            <a:r>
              <a:rPr lang="en-US" sz="2400" i="1" dirty="0"/>
              <a:t>Ex vivo degradation studies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124E-7B47-D22A-3094-5F1172C1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5743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000" b="1" dirty="0"/>
              <a:t>Antibody administration in ex vivo skin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Subcutaneous injections – define sites and amount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Fluorescent labeled or biotinylated antibodies, if localization is necessary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Detection methods</a:t>
            </a:r>
          </a:p>
          <a:p>
            <a:r>
              <a:rPr lang="en-US" sz="2000" dirty="0"/>
              <a:t>SDS-PAGE and Western Blot for antibody fragmentation</a:t>
            </a:r>
          </a:p>
          <a:p>
            <a:r>
              <a:rPr lang="en-US" sz="2000" dirty="0"/>
              <a:t>Immunofluorescence to assess tissue localization</a:t>
            </a:r>
          </a:p>
          <a:p>
            <a:r>
              <a:rPr lang="en-US" sz="2000" dirty="0"/>
              <a:t>LC-MS/MS to identify cleavage fragments</a:t>
            </a:r>
          </a:p>
        </p:txBody>
      </p:sp>
    </p:spTree>
    <p:extLst>
      <p:ext uri="{BB962C8B-B14F-4D97-AF65-F5344CB8AC3E}">
        <p14:creationId xmlns:p14="http://schemas.microsoft.com/office/powerpoint/2010/main" val="92950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F7F0-A302-9D47-9FC2-16BA7DA1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DC82-0DB5-4CF5-49B2-1669382D1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Therapeutic antibodies targeting IL-4R</a:t>
            </a:r>
            <a:r>
              <a:rPr lang="el-GR" dirty="0"/>
              <a:t>α, </a:t>
            </a:r>
            <a:r>
              <a:rPr lang="en-US" dirty="0"/>
              <a:t>IL-13, OX40, and related pathways are transforming atopic dermatitis (AD) care. However, subcutaneous (SC) administration exposes antibodies to protease-rich, inflammatory environments in AD skin, creating risks for degradation, loss of function, and variable patient responses. (Schuster et al., 2021)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Across IL-4R</a:t>
            </a:r>
            <a:r>
              <a:rPr lang="el-GR" dirty="0"/>
              <a:t>α, </a:t>
            </a:r>
            <a:r>
              <a:rPr lang="en-US" dirty="0"/>
              <a:t>IL-13, OX40 and related targets, atopic dermatitis skin presents unique challenges for monoclonal antibodies, including: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Elevated protease activity (e.g., neutrophil elastase, proteinase 3, cathepsin G) accelerates antibody degradation, possibly affecting antibody integrity and therapeutic effect.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SC administration increases exposure to destabilizing local factors such as pH, ionic strength, and extracellular matrix interactions.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Degradation can impair Fc-mediated functions and therapeutic binding, reducing clinical effectiveness.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Without targeted stability testing, late-stage or approved antibodies risk reduced efficacy in real-world use.</a:t>
            </a:r>
          </a:p>
        </p:txBody>
      </p:sp>
    </p:spTree>
    <p:extLst>
      <p:ext uri="{BB962C8B-B14F-4D97-AF65-F5344CB8AC3E}">
        <p14:creationId xmlns:p14="http://schemas.microsoft.com/office/powerpoint/2010/main" val="58588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91EC-F7BA-A07B-0E84-CD4B7C70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639"/>
            <a:ext cx="6781800" cy="1059180"/>
          </a:xfrm>
        </p:spPr>
        <p:txBody>
          <a:bodyPr>
            <a:normAutofit/>
          </a:bodyPr>
          <a:lstStyle/>
          <a:p>
            <a:r>
              <a:rPr lang="en-US" sz="3200" dirty="0"/>
              <a:t>Proposed Approach (?)</a:t>
            </a:r>
            <a:br>
              <a:rPr lang="en-US" sz="3200" dirty="0"/>
            </a:br>
            <a:r>
              <a:rPr lang="en-US" sz="2400" i="1" dirty="0"/>
              <a:t>Experimental design: in vitro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EC91-63B6-1363-16E6-DD47240E6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4613"/>
            <a:ext cx="8839200" cy="4656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/>
              <a:t>Incubation in artificial SC fluids</a:t>
            </a:r>
          </a:p>
          <a:p>
            <a:r>
              <a:rPr lang="en-US" sz="1500" dirty="0"/>
              <a:t>Groups: mAb (3 concentrations)</a:t>
            </a:r>
          </a:p>
          <a:p>
            <a:r>
              <a:rPr lang="en-US" sz="1500" dirty="0"/>
              <a:t>SC fluids: 2 (1xAqix and  AF)</a:t>
            </a:r>
          </a:p>
          <a:p>
            <a:r>
              <a:rPr lang="en-US" sz="1500" dirty="0"/>
              <a:t>Time points: 3 (0, 7 and 14 days)</a:t>
            </a:r>
          </a:p>
          <a:p>
            <a:r>
              <a:rPr lang="en-US" sz="1500" dirty="0"/>
              <a:t>Replicates: 2</a:t>
            </a:r>
          </a:p>
          <a:p>
            <a:r>
              <a:rPr lang="en-US" sz="1500" dirty="0"/>
              <a:t>Total: 3 (concentrations) x 2 (SC fluids) x 3 (time points) x 2 (replicates) =  36 samples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b="1" dirty="0"/>
              <a:t>Incubation with NE</a:t>
            </a:r>
          </a:p>
          <a:p>
            <a:r>
              <a:rPr lang="en-US" sz="1500" dirty="0"/>
              <a:t>Groups: mAbs (control), mAb + NE (3 concentrations of mAb)</a:t>
            </a:r>
          </a:p>
          <a:p>
            <a:r>
              <a:rPr lang="en-US" sz="1500" dirty="0"/>
              <a:t>NE concentrations: 3 (1, 5 and 10 mg/mL)</a:t>
            </a:r>
          </a:p>
          <a:p>
            <a:r>
              <a:rPr lang="en-US" sz="1500" dirty="0"/>
              <a:t>Time points: 3 (1, 4 and 24 h)</a:t>
            </a:r>
          </a:p>
          <a:p>
            <a:r>
              <a:rPr lang="en-US" sz="1500" dirty="0"/>
              <a:t>Replicates: 2</a:t>
            </a:r>
          </a:p>
          <a:p>
            <a:r>
              <a:rPr lang="en-US" sz="1500" dirty="0"/>
              <a:t>3 (mAb concentrations) x 3 (NE concentrations) x 3 (time points) x 2 (replicates) = 54 samples; 3 (control mAb) x 3 (time points) x 2 (replicates) = 18 samples</a:t>
            </a:r>
          </a:p>
          <a:p>
            <a:pPr lvl="1"/>
            <a:r>
              <a:rPr lang="en-US" sz="1500" dirty="0"/>
              <a:t>Total = 72 samples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Readouts: Selected from SDS-PAGE, Western blot, ELISA, LC-MS/MS</a:t>
            </a:r>
          </a:p>
        </p:txBody>
      </p:sp>
    </p:spTree>
    <p:extLst>
      <p:ext uri="{BB962C8B-B14F-4D97-AF65-F5344CB8AC3E}">
        <p14:creationId xmlns:p14="http://schemas.microsoft.com/office/powerpoint/2010/main" val="378494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4B502-688A-7B7C-A9AB-592292CA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2"/>
            <a:ext cx="8915400" cy="4574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Incubation with skin</a:t>
            </a:r>
          </a:p>
          <a:p>
            <a:r>
              <a:rPr lang="en-US" sz="1800" dirty="0"/>
              <a:t>Groups (2): Skin injected with and w/o mAb</a:t>
            </a:r>
          </a:p>
          <a:p>
            <a:r>
              <a:rPr lang="en-US" sz="1800" dirty="0"/>
              <a:t>Concentrations of the mAb: 2 (TBD based on in vitro work)</a:t>
            </a:r>
          </a:p>
          <a:p>
            <a:r>
              <a:rPr lang="en-US" sz="1800" dirty="0"/>
              <a:t>Time points: 3 (1, 3 and 7 days)</a:t>
            </a:r>
          </a:p>
          <a:p>
            <a:r>
              <a:rPr lang="en-US" sz="1800" dirty="0"/>
              <a:t>Replicates: 3</a:t>
            </a:r>
          </a:p>
          <a:p>
            <a:r>
              <a:rPr lang="en-US" sz="1800" dirty="0"/>
              <a:t>1 (group) x 2 (concentrations) x  3 (time points) x 3 (replicates) = 18</a:t>
            </a:r>
          </a:p>
          <a:p>
            <a:r>
              <a:rPr lang="en-US" sz="1800" dirty="0"/>
              <a:t>1 (control) x  3 (time points) = 3</a:t>
            </a:r>
          </a:p>
          <a:p>
            <a:pPr lvl="1"/>
            <a:r>
              <a:rPr lang="en-US" sz="1800" dirty="0"/>
              <a:t>TOTAL = 21 samples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Readouts:  Selected from SDS-PAGE, Western blot, Immunofluorescence, LC-MS/MS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967119-F3F9-6C05-C549-D186B5C7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639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/>
              <a:t>Proposed Approach (?) </a:t>
            </a:r>
            <a:br>
              <a:rPr lang="en-US" dirty="0"/>
            </a:br>
            <a:r>
              <a:rPr lang="en-US" sz="2300" i="1" dirty="0"/>
              <a:t>Experimental design: Ex vivo studies</a:t>
            </a:r>
          </a:p>
        </p:txBody>
      </p:sp>
    </p:spTree>
    <p:extLst>
      <p:ext uri="{BB962C8B-B14F-4D97-AF65-F5344CB8AC3E}">
        <p14:creationId xmlns:p14="http://schemas.microsoft.com/office/powerpoint/2010/main" val="210351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9F01-A4DC-102F-91D9-A304BB8D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6FAE-67C2-2082-C3FF-E1CA52CC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4283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Schuster J, Mahler HC, Joerg S, </a:t>
            </a:r>
            <a:r>
              <a:rPr lang="en-US" dirty="0" err="1"/>
              <a:t>Kamuju</a:t>
            </a:r>
            <a:r>
              <a:rPr lang="en-US" dirty="0"/>
              <a:t> V, </a:t>
            </a:r>
            <a:r>
              <a:rPr lang="en-US" dirty="0" err="1"/>
              <a:t>Huwyler</a:t>
            </a:r>
            <a:r>
              <a:rPr lang="en-US" dirty="0"/>
              <a:t> J, </a:t>
            </a:r>
            <a:r>
              <a:rPr lang="en-US" dirty="0" err="1"/>
              <a:t>Mathaes</a:t>
            </a:r>
            <a:r>
              <a:rPr lang="en-US" dirty="0"/>
              <a:t> R. Stability of monoclonal antibodies after simulated subcutaneous administration. J Pharm Sci. 2021 Jun;110(6):2386-2394. </a:t>
            </a:r>
            <a:r>
              <a:rPr lang="en-US" dirty="0" err="1"/>
              <a:t>doi</a:t>
            </a:r>
            <a:r>
              <a:rPr lang="en-US" dirty="0"/>
              <a:t>: 10.1016/j.xphs.2021.03.007. </a:t>
            </a:r>
            <a:r>
              <a:rPr lang="en-US" dirty="0" err="1"/>
              <a:t>Epub</a:t>
            </a:r>
            <a:r>
              <a:rPr lang="en-US" dirty="0"/>
              <a:t> 2021 Mar 12. PMID: 33722546.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Chiang CC, Cheng WJ, Dela Cruz JRMS, Raviraj T, Wu NL, Korinek M, Hwang TL. Neutrophils in Atopic Dermatitis. Clin Rev Allergy Immunol. 2024 Dec;67(1-3):21-39. </a:t>
            </a:r>
            <a:r>
              <a:rPr lang="en-US" dirty="0" err="1"/>
              <a:t>doi</a:t>
            </a:r>
            <a:r>
              <a:rPr lang="en-US" dirty="0"/>
              <a:t>: 10.1007/s12016-024-09004-3. </a:t>
            </a:r>
            <a:r>
              <a:rPr lang="en-US" dirty="0" err="1"/>
              <a:t>Epub</a:t>
            </a:r>
            <a:r>
              <a:rPr lang="en-US" dirty="0"/>
              <a:t> 2024 Sep 18. PMID: 39294505; PMCID: PMC11638293.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Abdel-</a:t>
            </a:r>
            <a:r>
              <a:rPr lang="en-US" dirty="0" err="1"/>
              <a:t>Mageed</a:t>
            </a:r>
            <a:r>
              <a:rPr lang="en-US" dirty="0"/>
              <a:t> HM. Atopic dermatitis: a comprehensive updated review of this intriguing disease with futuristic insights. </a:t>
            </a:r>
            <a:r>
              <a:rPr lang="en-US" dirty="0" err="1"/>
              <a:t>Inflammopharmacology</a:t>
            </a:r>
            <a:r>
              <a:rPr lang="en-US" dirty="0"/>
              <a:t>. 2025 Mar;33(3):1161-1187. </a:t>
            </a:r>
            <a:r>
              <a:rPr lang="en-US" dirty="0" err="1"/>
              <a:t>doi</a:t>
            </a:r>
            <a:r>
              <a:rPr lang="en-US" dirty="0"/>
              <a:t>: 10.1007/s10787-025-01642-z. </a:t>
            </a:r>
            <a:r>
              <a:rPr lang="en-US" dirty="0" err="1"/>
              <a:t>Epub</a:t>
            </a:r>
            <a:r>
              <a:rPr lang="en-US" dirty="0"/>
              <a:t> 2025 Feb 7. PMID: 39918744; PMCID: PMC11914373.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Wiedow O, Wiese F, Streit V, Kalm C, Christophers E. Lesional elastase activity in psoriasis, contact dermatitis, and atopic dermatitis. J Invest Dermatol. 1992 Sep;99(3):306-9. </a:t>
            </a:r>
            <a:r>
              <a:rPr lang="en-US" dirty="0" err="1"/>
              <a:t>doi</a:t>
            </a:r>
            <a:r>
              <a:rPr lang="en-US" dirty="0"/>
              <a:t>: 10.1111/1523-1747.ep12616644. PMID: 1512467.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Voegeli R, Rawlings AV, </a:t>
            </a:r>
            <a:r>
              <a:rPr lang="en-US" dirty="0" err="1"/>
              <a:t>Breternitz</a:t>
            </a:r>
            <a:r>
              <a:rPr lang="en-US" dirty="0"/>
              <a:t> M, Doppler S, Schreier T, Fluhr JW. Increased stratum corneum serine protease activity in acute eczematous atopic skin. Br J Dermatol. 2009 Jul;161(1):70-7. </a:t>
            </a:r>
            <a:r>
              <a:rPr lang="en-US" dirty="0" err="1"/>
              <a:t>doi</a:t>
            </a:r>
            <a:r>
              <a:rPr lang="en-US" dirty="0"/>
              <a:t>: 10.1111/j.1365-2133.2009.09142.x. </a:t>
            </a:r>
            <a:r>
              <a:rPr lang="en-US" dirty="0" err="1"/>
              <a:t>Epub</a:t>
            </a:r>
            <a:r>
              <a:rPr lang="en-US" dirty="0"/>
              <a:t> 2009 Mar 30. Erratum in: Br J Dermatol. 2009 Aug;161(2):492. PMID: 19416247.</a:t>
            </a:r>
          </a:p>
        </p:txBody>
      </p:sp>
    </p:spTree>
    <p:extLst>
      <p:ext uri="{BB962C8B-B14F-4D97-AF65-F5344CB8AC3E}">
        <p14:creationId xmlns:p14="http://schemas.microsoft.com/office/powerpoint/2010/main" val="2463452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8BF8-B7DF-0DF4-F6AF-71DD2FAA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639"/>
            <a:ext cx="4876800" cy="1059180"/>
          </a:xfrm>
        </p:spPr>
        <p:txBody>
          <a:bodyPr>
            <a:noAutofit/>
          </a:bodyPr>
          <a:lstStyle/>
          <a:p>
            <a:r>
              <a:rPr lang="en-US" sz="3200" dirty="0"/>
              <a:t>iFyber</a:t>
            </a:r>
            <a:br>
              <a:rPr lang="en-US" sz="3200" dirty="0"/>
            </a:br>
            <a:r>
              <a:rPr lang="en-US" sz="3200" dirty="0"/>
              <a:t>Engagement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424E-1E8F-F4F8-A907-C49C1E31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5334000" cy="2447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We offer flexible engagement approaches tailored to development stage:</a:t>
            </a:r>
          </a:p>
          <a:p>
            <a:r>
              <a:rPr lang="en-US" sz="1800" dirty="0"/>
              <a:t>Screening packages: Rapid in vitro stability assessment in artificial SC fluids and protease challenge</a:t>
            </a:r>
          </a:p>
          <a:p>
            <a:r>
              <a:rPr lang="en-US" sz="1800" dirty="0"/>
              <a:t>Deep dive studies: Ex vivo </a:t>
            </a:r>
            <a:r>
              <a:rPr lang="en-US" sz="1800" dirty="0" err="1"/>
              <a:t>Hyposkin</a:t>
            </a:r>
            <a:r>
              <a:rPr lang="en-US" sz="1800" dirty="0"/>
              <a:t> and AD models for disease-relevant stability profiling</a:t>
            </a:r>
          </a:p>
        </p:txBody>
      </p:sp>
      <p:pic>
        <p:nvPicPr>
          <p:cNvPr id="8" name="Picture Placeholder 7" descr="A person writing on a piece of paper&#10;&#10;AI-generated content may be incorrect.">
            <a:extLst>
              <a:ext uri="{FF2B5EF4-FFF2-40B4-BE49-F238E27FC236}">
                <a16:creationId xmlns:a16="http://schemas.microsoft.com/office/drawing/2014/main" id="{E39CB4A9-A693-B642-F6E4-888CE59F3F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6" r="28926"/>
          <a:stretch>
            <a:fillRect/>
          </a:stretch>
        </p:blipFill>
        <p:spPr>
          <a:xfrm>
            <a:off x="6140450" y="442912"/>
            <a:ext cx="3613150" cy="642937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43E3E7-86B7-7953-019C-1064158CA1CC}"/>
              </a:ext>
            </a:extLst>
          </p:cNvPr>
          <p:cNvSpPr txBox="1">
            <a:spLocks/>
          </p:cNvSpPr>
          <p:nvPr/>
        </p:nvSpPr>
        <p:spPr>
          <a:xfrm>
            <a:off x="1143000" y="4580748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4B9E"/>
                </a:solidFill>
              </a:rPr>
              <a:t>Thank You!</a:t>
            </a:r>
            <a:endParaRPr lang="en-US" sz="2300" i="1" dirty="0">
              <a:solidFill>
                <a:srgbClr val="004B9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904B6-C9C5-D322-A4F3-61C0B4DD4A65}"/>
              </a:ext>
            </a:extLst>
          </p:cNvPr>
          <p:cNvSpPr txBox="1"/>
          <p:nvPr/>
        </p:nvSpPr>
        <p:spPr>
          <a:xfrm>
            <a:off x="1616455" y="5723590"/>
            <a:ext cx="3015489" cy="10471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en-US" sz="1600" b="1" dirty="0">
                <a:solidFill>
                  <a:srgbClr val="1B4A97"/>
                </a:solidFill>
                <a:latin typeface="Montserrat" pitchFamily="2" charset="77"/>
                <a:cs typeface="Arial" panose="020B0604020202020204" pitchFamily="34" charset="0"/>
              </a:rPr>
              <a:t>Aaron Strickland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en-US" sz="1600" i="1" dirty="0">
                <a:solidFill>
                  <a:srgbClr val="1B4A97"/>
                </a:solidFill>
                <a:latin typeface="Montserrat" pitchFamily="2" charset="77"/>
                <a:cs typeface="Arial" panose="020B0604020202020204" pitchFamily="34" charset="0"/>
              </a:rPr>
              <a:t>VP of R&amp;D, Co-Founder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en-US" sz="1600" dirty="0" err="1">
                <a:solidFill>
                  <a:srgbClr val="1B4A97"/>
                </a:solidFill>
                <a:latin typeface="Montserrat" pitchFamily="2" charset="77"/>
                <a:cs typeface="Arial" panose="020B0604020202020204" pitchFamily="34" charset="0"/>
              </a:rPr>
              <a:t>astrick@ifyber.com</a:t>
            </a:r>
            <a:endParaRPr lang="en-US" sz="1600" dirty="0">
              <a:solidFill>
                <a:srgbClr val="1B4A97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7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test tubes&#10;&#10;AI-generated content may be incorrect.">
            <a:extLst>
              <a:ext uri="{FF2B5EF4-FFF2-40B4-BE49-F238E27FC236}">
                <a16:creationId xmlns:a16="http://schemas.microsoft.com/office/drawing/2014/main" id="{3884FF98-F569-8FC4-56FC-7A1EE04827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r="16244"/>
          <a:stretch>
            <a:fillRect/>
          </a:stretch>
        </p:blipFill>
        <p:spPr/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534F912-943F-D006-F89E-1A2A2C3150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solidFill>
            <a:srgbClr val="004B9E"/>
          </a:solidFill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188E9B-855C-1140-57DC-09F5207D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7208"/>
            <a:ext cx="4145280" cy="1059180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5B37067-FB83-C041-FE1B-CE162700434A}"/>
              </a:ext>
            </a:extLst>
          </p:cNvPr>
          <p:cNvSpPr/>
          <p:nvPr/>
        </p:nvSpPr>
        <p:spPr>
          <a:xfrm>
            <a:off x="761383" y="5682518"/>
            <a:ext cx="423649" cy="494051"/>
          </a:xfrm>
          <a:custGeom>
            <a:avLst/>
            <a:gdLst/>
            <a:ahLst/>
            <a:cxnLst/>
            <a:rect l="l" t="t" r="r" b="b"/>
            <a:pathLst>
              <a:path w="423649" h="494051">
                <a:moveTo>
                  <a:pt x="0" y="0"/>
                </a:moveTo>
                <a:lnTo>
                  <a:pt x="423648" y="0"/>
                </a:lnTo>
                <a:lnTo>
                  <a:pt x="423648" y="494051"/>
                </a:lnTo>
                <a:lnTo>
                  <a:pt x="0" y="494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D41DA07-9D07-7D6F-A9F3-BB218DE55C24}"/>
              </a:ext>
            </a:extLst>
          </p:cNvPr>
          <p:cNvSpPr/>
          <p:nvPr/>
        </p:nvSpPr>
        <p:spPr>
          <a:xfrm>
            <a:off x="731520" y="4898841"/>
            <a:ext cx="483374" cy="483374"/>
          </a:xfrm>
          <a:custGeom>
            <a:avLst/>
            <a:gdLst/>
            <a:ahLst/>
            <a:cxnLst/>
            <a:rect l="l" t="t" r="r" b="b"/>
            <a:pathLst>
              <a:path w="483374" h="483374">
                <a:moveTo>
                  <a:pt x="0" y="0"/>
                </a:moveTo>
                <a:lnTo>
                  <a:pt x="483374" y="0"/>
                </a:lnTo>
                <a:lnTo>
                  <a:pt x="483374" y="483375"/>
                </a:lnTo>
                <a:lnTo>
                  <a:pt x="0" y="483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8FEF9651-4800-5DFD-3C4B-E7397B8B7CF2}"/>
              </a:ext>
            </a:extLst>
          </p:cNvPr>
          <p:cNvSpPr/>
          <p:nvPr/>
        </p:nvSpPr>
        <p:spPr>
          <a:xfrm>
            <a:off x="731520" y="4115165"/>
            <a:ext cx="483374" cy="483374"/>
          </a:xfrm>
          <a:custGeom>
            <a:avLst/>
            <a:gdLst/>
            <a:ahLst/>
            <a:cxnLst/>
            <a:rect l="l" t="t" r="r" b="b"/>
            <a:pathLst>
              <a:path w="483374" h="483374">
                <a:moveTo>
                  <a:pt x="0" y="0"/>
                </a:moveTo>
                <a:lnTo>
                  <a:pt x="483374" y="0"/>
                </a:lnTo>
                <a:lnTo>
                  <a:pt x="483374" y="483374"/>
                </a:lnTo>
                <a:lnTo>
                  <a:pt x="0" y="483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DC71573-3A3A-70C5-C37B-8D0375296CA3}"/>
              </a:ext>
            </a:extLst>
          </p:cNvPr>
          <p:cNvSpPr/>
          <p:nvPr/>
        </p:nvSpPr>
        <p:spPr>
          <a:xfrm>
            <a:off x="731520" y="3331488"/>
            <a:ext cx="483374" cy="483374"/>
          </a:xfrm>
          <a:custGeom>
            <a:avLst/>
            <a:gdLst/>
            <a:ahLst/>
            <a:cxnLst/>
            <a:rect l="l" t="t" r="r" b="b"/>
            <a:pathLst>
              <a:path w="483374" h="483374">
                <a:moveTo>
                  <a:pt x="0" y="0"/>
                </a:moveTo>
                <a:lnTo>
                  <a:pt x="483374" y="0"/>
                </a:lnTo>
                <a:lnTo>
                  <a:pt x="483374" y="483375"/>
                </a:lnTo>
                <a:lnTo>
                  <a:pt x="0" y="4833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541B776-C598-7B78-BCBD-C0492F4EF292}"/>
              </a:ext>
            </a:extLst>
          </p:cNvPr>
          <p:cNvSpPr txBox="1"/>
          <p:nvPr/>
        </p:nvSpPr>
        <p:spPr>
          <a:xfrm>
            <a:off x="1387271" y="5608983"/>
            <a:ext cx="2895987" cy="5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5"/>
              </a:lnSpc>
            </a:pPr>
            <a:r>
              <a:rPr lang="en-US" sz="1654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950 Danby Road, Suite 198</a:t>
            </a:r>
          </a:p>
          <a:p>
            <a:pPr algn="l">
              <a:lnSpc>
                <a:spcPts val="2315"/>
              </a:lnSpc>
            </a:pPr>
            <a:r>
              <a:rPr lang="en-US" sz="1654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Ithaca, NY 14850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34541CB6-C705-713F-D56A-AEA04114E825}"/>
              </a:ext>
            </a:extLst>
          </p:cNvPr>
          <p:cNvSpPr txBox="1"/>
          <p:nvPr/>
        </p:nvSpPr>
        <p:spPr>
          <a:xfrm>
            <a:off x="1387271" y="4980561"/>
            <a:ext cx="1948011" cy="28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5"/>
              </a:lnSpc>
            </a:pPr>
            <a:r>
              <a:rPr lang="en-US" sz="1654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607.374.8868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0E61846B-D4C7-7F4B-9E26-44339E5DC044}"/>
              </a:ext>
            </a:extLst>
          </p:cNvPr>
          <p:cNvSpPr txBox="1"/>
          <p:nvPr/>
        </p:nvSpPr>
        <p:spPr>
          <a:xfrm>
            <a:off x="1387271" y="4196884"/>
            <a:ext cx="1948011" cy="26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5"/>
              </a:lnSpc>
            </a:pPr>
            <a:r>
              <a:rPr lang="en-US" sz="1654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info@ifyber.com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7A452D0-E66E-4239-6610-F3C94E97DDC6}"/>
              </a:ext>
            </a:extLst>
          </p:cNvPr>
          <p:cNvSpPr txBox="1"/>
          <p:nvPr/>
        </p:nvSpPr>
        <p:spPr>
          <a:xfrm>
            <a:off x="1387271" y="3413208"/>
            <a:ext cx="1948011" cy="28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5"/>
              </a:lnSpc>
            </a:pPr>
            <a:r>
              <a:rPr lang="en-US" sz="1654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www.ifyber.com</a:t>
            </a:r>
            <a:endParaRPr lang="en-US" sz="1654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</p:spTree>
    <p:extLst>
      <p:ext uri="{BB962C8B-B14F-4D97-AF65-F5344CB8AC3E}">
        <p14:creationId xmlns:p14="http://schemas.microsoft.com/office/powerpoint/2010/main" val="37467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2941D-FD3F-725D-26BD-119200743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0429-9B5F-0204-2482-41A4B731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This Matters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177D-F647-5624-D416-E1CFFAF0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Multiple biologics for AD are already approved or in Phase 2/3 trials (IL-4R</a:t>
            </a:r>
            <a:r>
              <a:rPr lang="el-GR" dirty="0"/>
              <a:t>α, </a:t>
            </a:r>
            <a:r>
              <a:rPr lang="en-US" dirty="0"/>
              <a:t>IL-13, OX40 mAbs).</a:t>
            </a:r>
          </a:p>
          <a:p>
            <a:pPr>
              <a:lnSpc>
                <a:spcPct val="120000"/>
              </a:lnSpc>
            </a:pPr>
            <a:r>
              <a:rPr lang="en-US" dirty="0"/>
              <a:t>Competition is intensifying: differentiation is no longer just efficacy, it is durability and dosing convenience.</a:t>
            </a:r>
          </a:p>
          <a:p>
            <a:pPr>
              <a:lnSpc>
                <a:spcPct val="120000"/>
              </a:lnSpc>
            </a:pPr>
            <a:r>
              <a:rPr lang="en-US" dirty="0"/>
              <a:t>Real-world settings differ from controlled clinical trial environments; protease-driven degradation may become more apparent post-approval.</a:t>
            </a:r>
          </a:p>
          <a:p>
            <a:pPr>
              <a:lnSpc>
                <a:spcPct val="120000"/>
              </a:lnSpc>
            </a:pPr>
            <a:r>
              <a:rPr lang="en-US" dirty="0"/>
              <a:t>Regulators and payers are placing greater emphasis on durability data and dosing frequency as determinants of value.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Developers who proactively demonstrate stability in disease-relevant environments gain competitive advantage.</a:t>
            </a:r>
          </a:p>
        </p:txBody>
      </p:sp>
    </p:spTree>
    <p:extLst>
      <p:ext uri="{BB962C8B-B14F-4D97-AF65-F5344CB8AC3E}">
        <p14:creationId xmlns:p14="http://schemas.microsoft.com/office/powerpoint/2010/main" val="335549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4B44-ACD6-6EF6-F161-E54C4874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Effect of Subcutaneous interstitial Fluid on </a:t>
            </a:r>
            <a:r>
              <a:rPr lang="en-US" sz="3600" dirty="0" err="1"/>
              <a:t>mAB</a:t>
            </a:r>
            <a:r>
              <a:rPr lang="en-US" sz="3600" dirty="0"/>
              <a:t>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9428-AC23-F475-9320-4390A198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cs typeface="Arial"/>
              </a:rPr>
              <a:t>The unique composition of SC tissue and prolonged presence of mAb in this environment can significantly impact their stability, safety, and effectiveness</a:t>
            </a:r>
            <a:endParaRPr lang="pt-BR" b="1" dirty="0">
              <a:cs typeface="Arial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SC fluid differs from plasma in pH, ionic strength, and protein content, potentially impacting mAb structure and stability</a:t>
            </a:r>
            <a:endParaRPr lang="pt-BR" dirty="0">
              <a:ea typeface="Calibri" panose="020F0502020204030204"/>
              <a:cs typeface="Arial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Local oxidative and reducing agents may trigger mAb oxidation or deamidation</a:t>
            </a:r>
            <a:endParaRPr lang="en-US" dirty="0">
              <a:ea typeface="Calibri" panose="020F0502020204030204"/>
              <a:cs typeface="Arial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SC administration keeps mAbs at the injection site, increasing exposure to destabilizing factors</a:t>
            </a:r>
            <a:endParaRPr lang="en-US" dirty="0">
              <a:ea typeface="Calibri" panose="020F0502020204030204"/>
              <a:cs typeface="Arial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cs typeface="Arial"/>
              </a:rPr>
              <a:t>Interaction with extracellular matrix components during diffusion may affect mAb integrity</a:t>
            </a:r>
            <a:endParaRPr lang="en-US" dirty="0"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10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C947B-AF6F-3282-AA02-8D6A740C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13AC-0EDE-95A2-1CB3-5524B3BD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639"/>
            <a:ext cx="7086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Subcutaneous (SC) Interstitial Fluid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56B6E6-4EE5-6C23-1561-0ECF8C14CD93}"/>
              </a:ext>
            </a:extLst>
          </p:cNvPr>
          <p:cNvSpPr txBox="1">
            <a:spLocks/>
          </p:cNvSpPr>
          <p:nvPr/>
        </p:nvSpPr>
        <p:spPr>
          <a:xfrm>
            <a:off x="647700" y="2057400"/>
            <a:ext cx="8458200" cy="38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>
                <a:schemeClr val="tx1"/>
              </a:buClr>
              <a:buSzPct val="90000"/>
              <a:buFont typeface="Arial" pitchFamily="34" charset="0"/>
              <a:buNone/>
            </a:pPr>
            <a:r>
              <a:rPr lang="en-US" sz="1800" b="1">
                <a:solidFill>
                  <a:srgbClr val="000000"/>
                </a:solidFill>
                <a:cs typeface="Arial" panose="020B0604020202020204" pitchFamily="34" charset="0"/>
              </a:rPr>
              <a:t>The composition/environment of the SC can define mAb stability</a:t>
            </a:r>
            <a:endParaRPr 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1B921EC4-6CF3-9FAF-6E30-A6881870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48" b="539"/>
          <a:stretch/>
        </p:blipFill>
        <p:spPr>
          <a:xfrm>
            <a:off x="304800" y="2425377"/>
            <a:ext cx="9144000" cy="4136210"/>
          </a:xfrm>
          <a:prstGeom prst="rect">
            <a:avLst/>
          </a:prstGeom>
        </p:spPr>
      </p:pic>
      <p:sp>
        <p:nvSpPr>
          <p:cNvPr id="8" name="CaixaDeTexto 1">
            <a:extLst>
              <a:ext uri="{FF2B5EF4-FFF2-40B4-BE49-F238E27FC236}">
                <a16:creationId xmlns:a16="http://schemas.microsoft.com/office/drawing/2014/main" id="{C9A57067-FD35-9CDC-30DA-49FFF1A1983B}"/>
              </a:ext>
            </a:extLst>
          </p:cNvPr>
          <p:cNvSpPr txBox="1"/>
          <p:nvPr/>
        </p:nvSpPr>
        <p:spPr>
          <a:xfrm>
            <a:off x="533400" y="6547348"/>
            <a:ext cx="4213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Montserrat" pitchFamily="2" charset="77"/>
                <a:cs typeface="Arial" panose="020B0604020202020204" pitchFamily="34" charset="0"/>
              </a:rPr>
              <a:t>AF: artificial </a:t>
            </a:r>
            <a:r>
              <a:rPr lang="pt-BR" sz="1200" dirty="0" err="1">
                <a:latin typeface="Montserrat" pitchFamily="2" charset="77"/>
                <a:cs typeface="Arial" panose="020B0604020202020204" pitchFamily="34" charset="0"/>
              </a:rPr>
              <a:t>fluid</a:t>
            </a:r>
            <a:r>
              <a:rPr lang="pt-BR" sz="1200" dirty="0">
                <a:latin typeface="Montserrat" pitchFamily="2" charset="77"/>
                <a:cs typeface="Arial" panose="020B0604020202020204" pitchFamily="34" charset="0"/>
              </a:rPr>
              <a:t>; AF+HA: artificial </a:t>
            </a:r>
            <a:r>
              <a:rPr lang="pt-BR" sz="1200" dirty="0" err="1">
                <a:latin typeface="Montserrat" pitchFamily="2" charset="77"/>
                <a:cs typeface="Arial" panose="020B0604020202020204" pitchFamily="34" charset="0"/>
              </a:rPr>
              <a:t>fluids+hyaluronan</a:t>
            </a:r>
            <a:r>
              <a:rPr lang="pt-BR" sz="1200" dirty="0">
                <a:latin typeface="Montserrat" pitchFamily="2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id="{3FE9D43E-1FA6-32DB-4D02-705EE21210CE}"/>
              </a:ext>
            </a:extLst>
          </p:cNvPr>
          <p:cNvSpPr txBox="1"/>
          <p:nvPr/>
        </p:nvSpPr>
        <p:spPr>
          <a:xfrm>
            <a:off x="533400" y="6929564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Schuster et al. (2021).  </a:t>
            </a:r>
            <a:r>
              <a:rPr lang="pt-BR" sz="1200" i="1" dirty="0" err="1">
                <a:latin typeface="Montserrat" pitchFamily="2" charset="77"/>
                <a:cs typeface="Arial" panose="020B0604020202020204" pitchFamily="34" charset="0"/>
              </a:rPr>
              <a:t>Stability</a:t>
            </a:r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Montserrat" pitchFamily="2" charset="77"/>
                <a:cs typeface="Arial" panose="020B0604020202020204" pitchFamily="34" charset="0"/>
              </a:rPr>
              <a:t>of</a:t>
            </a:r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 monoclonal </a:t>
            </a:r>
            <a:r>
              <a:rPr lang="pt-BR" sz="1200" i="1" dirty="0" err="1">
                <a:latin typeface="Montserrat" pitchFamily="2" charset="77"/>
                <a:cs typeface="Arial" panose="020B0604020202020204" pitchFamily="34" charset="0"/>
              </a:rPr>
              <a:t>antibodies</a:t>
            </a:r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Montserrat" pitchFamily="2" charset="77"/>
                <a:cs typeface="Arial" panose="020B0604020202020204" pitchFamily="34" charset="0"/>
              </a:rPr>
              <a:t>after</a:t>
            </a:r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Montserrat" pitchFamily="2" charset="77"/>
                <a:cs typeface="Arial" panose="020B0604020202020204" pitchFamily="34" charset="0"/>
              </a:rPr>
              <a:t>simulated</a:t>
            </a:r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Montserrat" pitchFamily="2" charset="77"/>
                <a:cs typeface="Arial" panose="020B0604020202020204" pitchFamily="34" charset="0"/>
              </a:rPr>
              <a:t>subcutaneous</a:t>
            </a:r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i="1" dirty="0" err="1">
                <a:latin typeface="Montserrat" pitchFamily="2" charset="77"/>
                <a:cs typeface="Arial" panose="020B0604020202020204" pitchFamily="34" charset="0"/>
              </a:rPr>
              <a:t>administration</a:t>
            </a:r>
            <a:r>
              <a:rPr lang="pt-BR" sz="1200" i="1" dirty="0">
                <a:latin typeface="Montserrat" pitchFamily="2" charset="77"/>
                <a:cs typeface="Arial" panose="020B0604020202020204" pitchFamily="34" charset="0"/>
              </a:rPr>
              <a:t>. </a:t>
            </a:r>
            <a:endParaRPr lang="en-US" sz="1200" i="1" dirty="0"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4EEBC-5BFB-AD78-6BE0-8B37DB61F452}"/>
              </a:ext>
            </a:extLst>
          </p:cNvPr>
          <p:cNvSpPr txBox="1"/>
          <p:nvPr/>
        </p:nvSpPr>
        <p:spPr>
          <a:xfrm>
            <a:off x="5150217" y="6644097"/>
            <a:ext cx="2824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Montserrat" pitchFamily="2" charset="77"/>
                <a:cs typeface="Arial"/>
              </a:rPr>
              <a:t>Recommend selecting from these</a:t>
            </a:r>
          </a:p>
        </p:txBody>
      </p:sp>
      <p:sp>
        <p:nvSpPr>
          <p:cNvPr id="11" name="Quadro 3">
            <a:extLst>
              <a:ext uri="{FF2B5EF4-FFF2-40B4-BE49-F238E27FC236}">
                <a16:creationId xmlns:a16="http://schemas.microsoft.com/office/drawing/2014/main" id="{7AE046A7-BF89-919C-F15A-87D9530E3D23}"/>
              </a:ext>
            </a:extLst>
          </p:cNvPr>
          <p:cNvSpPr/>
          <p:nvPr/>
        </p:nvSpPr>
        <p:spPr>
          <a:xfrm>
            <a:off x="6562623" y="2632802"/>
            <a:ext cx="891251" cy="3906079"/>
          </a:xfrm>
          <a:prstGeom prst="frame">
            <a:avLst>
              <a:gd name="adj1" fmla="val 4454"/>
            </a:avLst>
          </a:prstGeom>
          <a:solidFill>
            <a:srgbClr val="004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Quadro 5">
            <a:extLst>
              <a:ext uri="{FF2B5EF4-FFF2-40B4-BE49-F238E27FC236}">
                <a16:creationId xmlns:a16="http://schemas.microsoft.com/office/drawing/2014/main" id="{1C429041-0102-9ECC-336D-2D3FBFCEFA5D}"/>
              </a:ext>
            </a:extLst>
          </p:cNvPr>
          <p:cNvSpPr/>
          <p:nvPr/>
        </p:nvSpPr>
        <p:spPr>
          <a:xfrm>
            <a:off x="5671372" y="2632801"/>
            <a:ext cx="891251" cy="3906079"/>
          </a:xfrm>
          <a:prstGeom prst="frame">
            <a:avLst>
              <a:gd name="adj1" fmla="val 4454"/>
            </a:avLst>
          </a:prstGeom>
          <a:solidFill>
            <a:srgbClr val="9A0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A9678F8-77B8-3460-EE1B-8DCC5AFCBCAC}"/>
              </a:ext>
            </a:extLst>
          </p:cNvPr>
          <p:cNvSpPr/>
          <p:nvPr/>
        </p:nvSpPr>
        <p:spPr>
          <a:xfrm rot="16200000">
            <a:off x="6504162" y="5717091"/>
            <a:ext cx="116926" cy="17825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5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93869-73BC-5B53-39A2-646338778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AA2D-7A38-0CDD-FE3A-0F2ED2C5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SC Interstitial Fluid and Antibody Degradation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1ACE9-B3C4-FB90-7636-55F9151B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4834"/>
            <a:ext cx="8686800" cy="498275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None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High performance - size-exclusion chromatography (HPSEC): mAb was measured in four fluids at three time points. 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Low-molecular weight species (LMWS)</a:t>
            </a:r>
          </a:p>
        </p:txBody>
      </p:sp>
      <p:pic>
        <p:nvPicPr>
          <p:cNvPr id="5" name="Imagem 1">
            <a:extLst>
              <a:ext uri="{FF2B5EF4-FFF2-40B4-BE49-F238E27FC236}">
                <a16:creationId xmlns:a16="http://schemas.microsoft.com/office/drawing/2014/main" id="{A974C0ED-8F9C-1AD8-D11B-64B54A50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" t="58926" r="5095" b="2985"/>
          <a:stretch/>
        </p:blipFill>
        <p:spPr>
          <a:xfrm>
            <a:off x="882092" y="2057400"/>
            <a:ext cx="7379816" cy="2057434"/>
          </a:xfrm>
          <a:prstGeom prst="rect">
            <a:avLst/>
          </a:prstGeom>
        </p:spPr>
      </p:pic>
      <p:sp>
        <p:nvSpPr>
          <p:cNvPr id="6" name="Retângulo 8">
            <a:extLst>
              <a:ext uri="{FF2B5EF4-FFF2-40B4-BE49-F238E27FC236}">
                <a16:creationId xmlns:a16="http://schemas.microsoft.com/office/drawing/2014/main" id="{6142E3CF-35D5-21FD-9A60-D411982E420E}"/>
              </a:ext>
            </a:extLst>
          </p:cNvPr>
          <p:cNvSpPr/>
          <p:nvPr/>
        </p:nvSpPr>
        <p:spPr>
          <a:xfrm>
            <a:off x="1905000" y="2168692"/>
            <a:ext cx="2743200" cy="1834850"/>
          </a:xfrm>
          <a:prstGeom prst="rect">
            <a:avLst/>
          </a:prstGeom>
          <a:noFill/>
          <a:ln w="38100">
            <a:solidFill>
              <a:srgbClr val="9A0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2B4F6692-08AA-0CC6-296B-544584134CE9}"/>
              </a:ext>
            </a:extLst>
          </p:cNvPr>
          <p:cNvSpPr/>
          <p:nvPr/>
        </p:nvSpPr>
        <p:spPr>
          <a:xfrm>
            <a:off x="6096000" y="2168692"/>
            <a:ext cx="1389768" cy="1834850"/>
          </a:xfrm>
          <a:prstGeom prst="rect">
            <a:avLst/>
          </a:prstGeom>
          <a:noFill/>
          <a:ln w="38100">
            <a:solidFill>
              <a:srgbClr val="004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98B19-1022-75B9-04AD-412BA4C22674}"/>
              </a:ext>
            </a:extLst>
          </p:cNvPr>
          <p:cNvSpPr txBox="1"/>
          <p:nvPr/>
        </p:nvSpPr>
        <p:spPr>
          <a:xfrm>
            <a:off x="457200" y="4724401"/>
            <a:ext cx="8991600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latin typeface="Montserrat" pitchFamily="2" charset="77"/>
                <a:cs typeface="Arial"/>
              </a:rPr>
              <a:t>PBS buffers preserved molecule </a:t>
            </a:r>
            <a:r>
              <a:rPr lang="pt-BR" sz="1300" dirty="0" err="1">
                <a:latin typeface="Montserrat" pitchFamily="2" charset="77"/>
                <a:cs typeface="Arial"/>
              </a:rPr>
              <a:t>stability</a:t>
            </a:r>
            <a:r>
              <a:rPr lang="pt-BR" sz="1300" dirty="0">
                <a:latin typeface="Montserrat" pitchFamily="2" charset="77"/>
                <a:cs typeface="Arial"/>
              </a:rPr>
              <a:t>, </a:t>
            </a:r>
            <a:r>
              <a:rPr lang="pt-BR" sz="1300" dirty="0" err="1">
                <a:latin typeface="Montserrat" pitchFamily="2" charset="77"/>
                <a:cs typeface="Arial"/>
              </a:rPr>
              <a:t>relative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to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bicarbonate</a:t>
            </a:r>
            <a:r>
              <a:rPr lang="pt-BR" sz="1300" dirty="0">
                <a:latin typeface="Montserrat" pitchFamily="2" charset="77"/>
                <a:cs typeface="Arial"/>
              </a:rPr>
              <a:t> buffers, </a:t>
            </a:r>
            <a:r>
              <a:rPr lang="pt-BR" sz="1300" dirty="0" err="1">
                <a:latin typeface="Montserrat" pitchFamily="2" charset="77"/>
                <a:cs typeface="Arial"/>
              </a:rPr>
              <a:t>resulting</a:t>
            </a:r>
            <a:r>
              <a:rPr lang="pt-BR" sz="1300" dirty="0">
                <a:latin typeface="Montserrat" pitchFamily="2" charset="77"/>
                <a:cs typeface="Arial"/>
              </a:rPr>
              <a:t> in </a:t>
            </a:r>
            <a:r>
              <a:rPr lang="pt-BR" sz="1300" dirty="0" err="1">
                <a:latin typeface="Montserrat" pitchFamily="2" charset="77"/>
                <a:cs typeface="Arial"/>
              </a:rPr>
              <a:t>less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aggregation</a:t>
            </a:r>
            <a:r>
              <a:rPr lang="pt-BR" sz="1300" dirty="0">
                <a:latin typeface="Montserrat" pitchFamily="2" charset="77"/>
                <a:cs typeface="Arial"/>
              </a:rPr>
              <a:t>, </a:t>
            </a:r>
            <a:r>
              <a:rPr lang="pt-BR" sz="1300" dirty="0" err="1">
                <a:latin typeface="Montserrat" pitchFamily="2" charset="77"/>
                <a:cs typeface="Arial"/>
              </a:rPr>
              <a:t>fragmentation</a:t>
            </a:r>
            <a:r>
              <a:rPr lang="pt-BR" sz="1300" dirty="0">
                <a:latin typeface="Montserrat" pitchFamily="2" charset="77"/>
                <a:cs typeface="Arial"/>
              </a:rPr>
              <a:t>, </a:t>
            </a:r>
            <a:r>
              <a:rPr lang="pt-BR" sz="1300" dirty="0" err="1">
                <a:latin typeface="Montserrat" pitchFamily="2" charset="77"/>
                <a:cs typeface="Arial"/>
              </a:rPr>
              <a:t>and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particle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formation</a:t>
            </a:r>
            <a:endParaRPr lang="pt-BR" sz="1300" dirty="0">
              <a:latin typeface="Montserrat" pitchFamily="2" charset="77"/>
              <a:cs typeface="Arial"/>
            </a:endParaRP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300" dirty="0" err="1">
                <a:latin typeface="Montserrat" pitchFamily="2" charset="77"/>
                <a:cs typeface="Arial"/>
              </a:rPr>
              <a:t>Bicarbonate</a:t>
            </a:r>
            <a:r>
              <a:rPr lang="pt-BR" sz="1300" dirty="0">
                <a:latin typeface="Montserrat" pitchFamily="2" charset="77"/>
                <a:cs typeface="Arial"/>
              </a:rPr>
              <a:t> buffers (</a:t>
            </a:r>
            <a:r>
              <a:rPr lang="pt-BR" sz="1300" dirty="0" err="1">
                <a:latin typeface="Montserrat" pitchFamily="2" charset="77"/>
                <a:cs typeface="Arial"/>
              </a:rPr>
              <a:t>such</a:t>
            </a:r>
            <a:r>
              <a:rPr lang="pt-BR" sz="1300" dirty="0">
                <a:latin typeface="Montserrat" pitchFamily="2" charset="77"/>
                <a:cs typeface="Arial"/>
              </a:rPr>
              <a:t> as </a:t>
            </a:r>
            <a:r>
              <a:rPr lang="pt-BR" sz="1300" dirty="0" err="1">
                <a:latin typeface="Montserrat" pitchFamily="2" charset="77"/>
                <a:cs typeface="Arial"/>
              </a:rPr>
              <a:t>Aqix</a:t>
            </a:r>
            <a:r>
              <a:rPr lang="pt-BR" sz="1300" dirty="0">
                <a:latin typeface="Montserrat" pitchFamily="2" charset="77"/>
                <a:cs typeface="Arial"/>
              </a:rPr>
              <a:t>, AF, </a:t>
            </a:r>
            <a:r>
              <a:rPr lang="pt-BR" sz="1300" dirty="0" err="1">
                <a:latin typeface="Montserrat" pitchFamily="2" charset="77"/>
                <a:cs typeface="Arial"/>
              </a:rPr>
              <a:t>and</a:t>
            </a:r>
            <a:r>
              <a:rPr lang="pt-BR" sz="1300" dirty="0">
                <a:latin typeface="Montserrat" pitchFamily="2" charset="77"/>
                <a:cs typeface="Arial"/>
              </a:rPr>
              <a:t> AF+HA) </a:t>
            </a:r>
            <a:r>
              <a:rPr lang="pt-BR" sz="1300" dirty="0" err="1">
                <a:latin typeface="Montserrat" pitchFamily="2" charset="77"/>
                <a:cs typeface="Arial"/>
              </a:rPr>
              <a:t>were</a:t>
            </a:r>
            <a:r>
              <a:rPr lang="pt-BR" sz="1300" dirty="0">
                <a:latin typeface="Montserrat" pitchFamily="2" charset="77"/>
                <a:cs typeface="Arial"/>
              </a:rPr>
              <a:t> more </a:t>
            </a:r>
            <a:r>
              <a:rPr lang="pt-BR" sz="1300" dirty="0" err="1">
                <a:latin typeface="Montserrat" pitchFamily="2" charset="77"/>
                <a:cs typeface="Arial"/>
              </a:rPr>
              <a:t>aggressive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toward</a:t>
            </a:r>
            <a:r>
              <a:rPr lang="pt-BR" sz="1300" dirty="0">
                <a:latin typeface="Montserrat" pitchFamily="2" charset="77"/>
                <a:cs typeface="Arial"/>
              </a:rPr>
              <a:t> mAb </a:t>
            </a:r>
            <a:r>
              <a:rPr lang="pt-BR" sz="1300" dirty="0" err="1">
                <a:latin typeface="Montserrat" pitchFamily="2" charset="77"/>
                <a:cs typeface="Arial"/>
              </a:rPr>
              <a:t>stability</a:t>
            </a:r>
            <a:r>
              <a:rPr lang="pt-BR" sz="1300" dirty="0">
                <a:latin typeface="Montserrat" pitchFamily="2" charset="77"/>
                <a:cs typeface="Arial"/>
              </a:rPr>
              <a:t>, </a:t>
            </a:r>
            <a:r>
              <a:rPr lang="pt-BR" sz="1300" b="1" i="1" dirty="0" err="1">
                <a:latin typeface="Montserrat" pitchFamily="2" charset="77"/>
                <a:cs typeface="Arial"/>
              </a:rPr>
              <a:t>but</a:t>
            </a:r>
            <a:r>
              <a:rPr lang="pt-BR" sz="1300" b="1" i="1" dirty="0">
                <a:latin typeface="Montserrat" pitchFamily="2" charset="77"/>
                <a:cs typeface="Arial"/>
              </a:rPr>
              <a:t> are more </a:t>
            </a:r>
            <a:r>
              <a:rPr lang="pt-BR" sz="1300" b="1" i="1" dirty="0" err="1">
                <a:latin typeface="Montserrat" pitchFamily="2" charset="77"/>
                <a:cs typeface="Arial"/>
              </a:rPr>
              <a:t>representative</a:t>
            </a:r>
            <a:r>
              <a:rPr lang="pt-BR" sz="1300" b="1" i="1" dirty="0">
                <a:latin typeface="Montserrat" pitchFamily="2" charset="77"/>
                <a:cs typeface="Arial"/>
              </a:rPr>
              <a:t> </a:t>
            </a:r>
            <a:r>
              <a:rPr lang="pt-BR" sz="1300" b="1" i="1" dirty="0" err="1">
                <a:latin typeface="Montserrat" pitchFamily="2" charset="77"/>
                <a:cs typeface="Arial"/>
              </a:rPr>
              <a:t>of</a:t>
            </a:r>
            <a:r>
              <a:rPr lang="pt-BR" sz="1300" b="1" i="1" dirty="0">
                <a:latin typeface="Montserrat" pitchFamily="2" charset="77"/>
                <a:cs typeface="Arial"/>
              </a:rPr>
              <a:t> </a:t>
            </a:r>
            <a:r>
              <a:rPr lang="pt-BR" sz="1300" b="1" i="1" dirty="0" err="1">
                <a:latin typeface="Montserrat" pitchFamily="2" charset="77"/>
                <a:cs typeface="Arial"/>
              </a:rPr>
              <a:t>the</a:t>
            </a:r>
            <a:r>
              <a:rPr lang="pt-BR" sz="1300" b="1" i="1" dirty="0">
                <a:latin typeface="Montserrat" pitchFamily="2" charset="77"/>
                <a:cs typeface="Arial"/>
              </a:rPr>
              <a:t> in vivo </a:t>
            </a:r>
            <a:r>
              <a:rPr lang="pt-BR" sz="1300" b="1" i="1" dirty="0" err="1">
                <a:latin typeface="Montserrat" pitchFamily="2" charset="77"/>
                <a:cs typeface="Arial"/>
              </a:rPr>
              <a:t>subcutaneous</a:t>
            </a:r>
            <a:r>
              <a:rPr lang="pt-BR" sz="1300" b="1" i="1" dirty="0">
                <a:latin typeface="Montserrat" pitchFamily="2" charset="77"/>
                <a:cs typeface="Arial"/>
              </a:rPr>
              <a:t> </a:t>
            </a:r>
            <a:r>
              <a:rPr lang="pt-BR" sz="1300" b="1" i="1" dirty="0" err="1">
                <a:latin typeface="Montserrat" pitchFamily="2" charset="77"/>
                <a:cs typeface="Arial"/>
              </a:rPr>
              <a:t>environment</a:t>
            </a:r>
            <a:r>
              <a:rPr lang="pt-BR" sz="1300" b="1" i="1" dirty="0">
                <a:latin typeface="Montserrat" pitchFamily="2" charset="77"/>
                <a:cs typeface="Arial"/>
              </a:rPr>
              <a:t>.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latin typeface="Montserrat" pitchFamily="2" charset="77"/>
                <a:cs typeface="Arial"/>
              </a:rPr>
              <a:t>AF </a:t>
            </a:r>
            <a:r>
              <a:rPr lang="pt-BR" sz="1300" dirty="0" err="1">
                <a:latin typeface="Montserrat" pitchFamily="2" charset="77"/>
                <a:cs typeface="Arial"/>
              </a:rPr>
              <a:t>and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Aqix</a:t>
            </a:r>
            <a:r>
              <a:rPr lang="pt-BR" sz="1300" dirty="0">
                <a:latin typeface="Montserrat" pitchFamily="2" charset="77"/>
                <a:cs typeface="Arial"/>
              </a:rPr>
              <a:t> are </a:t>
            </a:r>
            <a:r>
              <a:rPr lang="pt-BR" sz="1300" dirty="0" err="1">
                <a:latin typeface="Montserrat" pitchFamily="2" charset="77"/>
                <a:cs typeface="Arial"/>
              </a:rPr>
              <a:t>promising</a:t>
            </a:r>
            <a:r>
              <a:rPr lang="pt-BR" sz="1300" dirty="0">
                <a:latin typeface="Montserrat" pitchFamily="2" charset="77"/>
                <a:cs typeface="Arial"/>
              </a:rPr>
              <a:t> buffers </a:t>
            </a:r>
            <a:r>
              <a:rPr lang="pt-BR" sz="1300" dirty="0" err="1">
                <a:latin typeface="Montserrat" pitchFamily="2" charset="77"/>
                <a:cs typeface="Arial"/>
              </a:rPr>
              <a:t>because</a:t>
            </a:r>
            <a:r>
              <a:rPr lang="pt-BR" sz="1300" dirty="0">
                <a:latin typeface="Montserrat" pitchFamily="2" charset="77"/>
                <a:cs typeface="Arial"/>
              </a:rPr>
              <a:t>: </a:t>
            </a:r>
          </a:p>
          <a:p>
            <a:pPr marL="7429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300" dirty="0" err="1">
                <a:latin typeface="Montserrat" pitchFamily="2" charset="77"/>
                <a:cs typeface="Arial"/>
              </a:rPr>
              <a:t>Remained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stable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throughout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the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incubation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period</a:t>
            </a:r>
            <a:endParaRPr lang="pt-BR" sz="1300" dirty="0">
              <a:latin typeface="Montserrat" pitchFamily="2" charset="77"/>
              <a:cs typeface="Arial"/>
            </a:endParaRPr>
          </a:p>
          <a:p>
            <a:pPr marL="7429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latin typeface="Montserrat" pitchFamily="2" charset="77"/>
                <a:cs typeface="Arial"/>
              </a:rPr>
              <a:t>They </a:t>
            </a:r>
            <a:r>
              <a:rPr lang="pt-BR" sz="1300" dirty="0" err="1">
                <a:latin typeface="Montserrat" pitchFamily="2" charset="77"/>
                <a:cs typeface="Arial"/>
              </a:rPr>
              <a:t>have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physiologically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relevant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composition</a:t>
            </a:r>
            <a:endParaRPr lang="pt-BR" sz="1300" dirty="0">
              <a:latin typeface="Montserrat" pitchFamily="2" charset="77"/>
              <a:cs typeface="Arial"/>
            </a:endParaRPr>
          </a:p>
          <a:p>
            <a:pPr marL="7429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latin typeface="Montserrat" pitchFamily="2" charset="77"/>
                <a:cs typeface="Arial"/>
              </a:rPr>
              <a:t>They </a:t>
            </a:r>
            <a:r>
              <a:rPr lang="pt-BR" sz="1300" dirty="0" err="1">
                <a:latin typeface="Montserrat" pitchFamily="2" charset="77"/>
                <a:cs typeface="Arial"/>
              </a:rPr>
              <a:t>allowed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to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detect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stability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differences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between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the</a:t>
            </a:r>
            <a:r>
              <a:rPr lang="pt-BR" sz="1300" dirty="0">
                <a:latin typeface="Montserrat" pitchFamily="2" charset="77"/>
                <a:cs typeface="Arial"/>
              </a:rPr>
              <a:t> </a:t>
            </a:r>
            <a:r>
              <a:rPr lang="pt-BR" sz="1300" dirty="0" err="1">
                <a:latin typeface="Montserrat" pitchFamily="2" charset="77"/>
                <a:cs typeface="Arial"/>
              </a:rPr>
              <a:t>tested</a:t>
            </a:r>
            <a:r>
              <a:rPr lang="pt-BR" sz="1300" dirty="0">
                <a:latin typeface="Montserrat" pitchFamily="2" charset="77"/>
                <a:cs typeface="Arial"/>
              </a:rPr>
              <a:t> mAbs</a:t>
            </a:r>
          </a:p>
        </p:txBody>
      </p:sp>
      <p:sp>
        <p:nvSpPr>
          <p:cNvPr id="10" name="CaixaDeTexto 6">
            <a:extLst>
              <a:ext uri="{FF2B5EF4-FFF2-40B4-BE49-F238E27FC236}">
                <a16:creationId xmlns:a16="http://schemas.microsoft.com/office/drawing/2014/main" id="{0A01F0F9-8DF7-22C4-E37A-F893C1CB1DFE}"/>
              </a:ext>
            </a:extLst>
          </p:cNvPr>
          <p:cNvSpPr txBox="1"/>
          <p:nvPr/>
        </p:nvSpPr>
        <p:spPr>
          <a:xfrm>
            <a:off x="457200" y="6728169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Schuster et al. (2021).  </a:t>
            </a:r>
            <a:r>
              <a:rPr lang="pt-BR" sz="1200" b="1" i="1" dirty="0" err="1">
                <a:latin typeface="Montserrat" pitchFamily="2" charset="77"/>
                <a:cs typeface="Arial" panose="020B0604020202020204" pitchFamily="34" charset="0"/>
              </a:rPr>
              <a:t>Stability</a:t>
            </a:r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b="1" i="1" dirty="0" err="1">
                <a:latin typeface="Montserrat" pitchFamily="2" charset="77"/>
                <a:cs typeface="Arial" panose="020B0604020202020204" pitchFamily="34" charset="0"/>
              </a:rPr>
              <a:t>of</a:t>
            </a:r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 monoclonal </a:t>
            </a:r>
            <a:r>
              <a:rPr lang="pt-BR" sz="1200" b="1" i="1" dirty="0" err="1">
                <a:latin typeface="Montserrat" pitchFamily="2" charset="77"/>
                <a:cs typeface="Arial" panose="020B0604020202020204" pitchFamily="34" charset="0"/>
              </a:rPr>
              <a:t>antibodies</a:t>
            </a:r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b="1" i="1" dirty="0" err="1">
                <a:latin typeface="Montserrat" pitchFamily="2" charset="77"/>
                <a:cs typeface="Arial" panose="020B0604020202020204" pitchFamily="34" charset="0"/>
              </a:rPr>
              <a:t>after</a:t>
            </a:r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b="1" i="1" dirty="0" err="1">
                <a:latin typeface="Montserrat" pitchFamily="2" charset="77"/>
                <a:cs typeface="Arial" panose="020B0604020202020204" pitchFamily="34" charset="0"/>
              </a:rPr>
              <a:t>simulated</a:t>
            </a:r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b="1" i="1" dirty="0" err="1">
                <a:latin typeface="Montserrat" pitchFamily="2" charset="77"/>
                <a:cs typeface="Arial" panose="020B0604020202020204" pitchFamily="34" charset="0"/>
              </a:rPr>
              <a:t>subcutaneous</a:t>
            </a:r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1200" b="1" i="1" dirty="0" err="1">
                <a:latin typeface="Montserrat" pitchFamily="2" charset="77"/>
                <a:cs typeface="Arial" panose="020B0604020202020204" pitchFamily="34" charset="0"/>
              </a:rPr>
              <a:t>administration</a:t>
            </a:r>
            <a:r>
              <a:rPr lang="pt-BR" sz="1200" b="1" i="1" dirty="0">
                <a:latin typeface="Montserrat" pitchFamily="2" charset="77"/>
                <a:cs typeface="Arial" panose="020B0604020202020204" pitchFamily="34" charset="0"/>
              </a:rPr>
              <a:t> </a:t>
            </a:r>
            <a:endParaRPr lang="en-US" sz="1200" b="1" i="1" dirty="0"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0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9FC2-B51E-D65C-901B-C20185EF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147"/>
            <a:ext cx="5791200" cy="1059180"/>
          </a:xfrm>
        </p:spPr>
        <p:txBody>
          <a:bodyPr>
            <a:normAutofit/>
          </a:bodyPr>
          <a:lstStyle/>
          <a:p>
            <a:r>
              <a:rPr lang="en-US" dirty="0"/>
              <a:t>iFyber’s Platform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2F6C51-D0DA-35C6-9719-56FCB5DE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2"/>
            <a:ext cx="8534400" cy="45743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Explore a tiered experimental platform designed to test and de-risk antibody stability: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In vitro protease challenge assays</a:t>
            </a:r>
          </a:p>
          <a:p>
            <a:r>
              <a:rPr lang="en-US" sz="1600" dirty="0"/>
              <a:t>Controlled exposure to relevant proteases (e.g., neutrophil elastase)</a:t>
            </a:r>
          </a:p>
          <a:p>
            <a:r>
              <a:rPr lang="en-US" sz="1600" dirty="0"/>
              <a:t>Ability to separate physicochemical vs. enzymatic degradation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Ex vivo human skin (</a:t>
            </a:r>
            <a:r>
              <a:rPr lang="en-US" sz="1600" b="1" dirty="0" err="1"/>
              <a:t>Hyposkin</a:t>
            </a:r>
            <a:r>
              <a:rPr lang="en-US" sz="1600" b="1" dirty="0"/>
              <a:t> model)</a:t>
            </a:r>
          </a:p>
          <a:p>
            <a:r>
              <a:rPr lang="en-US" sz="1600" dirty="0"/>
              <a:t>Human skin explants with hypodermis, viable &gt;7 days</a:t>
            </a:r>
          </a:p>
          <a:p>
            <a:r>
              <a:rPr lang="en-US" sz="1600" dirty="0"/>
              <a:t>Mimics subcutaneous injection environment with natural immune cells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AD-specific ex vivo model</a:t>
            </a:r>
          </a:p>
          <a:p>
            <a:r>
              <a:rPr lang="en-US" sz="1600" dirty="0"/>
              <a:t>Replicates disease conditions: neutrophilic infiltration, elevated TSLP</a:t>
            </a:r>
          </a:p>
          <a:p>
            <a:r>
              <a:rPr lang="en-US" sz="1600" dirty="0"/>
              <a:t>Enables testing of antibody degradation in protease-rich AD tissue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Advanced analytics</a:t>
            </a:r>
          </a:p>
          <a:p>
            <a:r>
              <a:rPr lang="en-US" sz="1600" dirty="0"/>
              <a:t>SDS-PAGE, Western blot, ELISA for Fc/Fab integrity</a:t>
            </a:r>
          </a:p>
          <a:p>
            <a:r>
              <a:rPr lang="en-US" sz="1600" dirty="0"/>
              <a:t>LC-MS/MS to identify cleavage sites</a:t>
            </a:r>
          </a:p>
          <a:p>
            <a:r>
              <a:rPr lang="en-US" sz="1600" dirty="0"/>
              <a:t>Immunofluorescence to assess localization</a:t>
            </a:r>
          </a:p>
        </p:txBody>
      </p:sp>
    </p:spTree>
    <p:extLst>
      <p:ext uri="{BB962C8B-B14F-4D97-AF65-F5344CB8AC3E}">
        <p14:creationId xmlns:p14="http://schemas.microsoft.com/office/powerpoint/2010/main" val="224892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66B2-17EA-8769-892F-36E0ADB5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3B35-0C55-4CC8-BDC1-081A8399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Atopic Dermatitis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C8B7-27B6-7E57-A55D-1FC46282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7252"/>
            <a:ext cx="8839200" cy="45743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Atopic Dermatitis is: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Chronic inflammatory skin disease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Skin barrier dysfunction and immune dysregulation is observed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Infiltration of neutrophils, eosinophils, mast cells exist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Increased protease activity (kallikreins - KLK, and neutrophil proteases)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Common proteases in AD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Keratinocyte-derived: KLK5 and KLK7 (less relevant)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Neutrophil-derived: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Neutrophil Elastase (NE): 35-fold increase in AD skin (Wiedow et al., 1992; Voegeli et al., 2009)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Proteinase 3 (PR3) and Cathepsin 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***Contribute to inflammation, barrier damage, and degradation of therapeutic proteins***</a:t>
            </a:r>
          </a:p>
        </p:txBody>
      </p:sp>
    </p:spTree>
    <p:extLst>
      <p:ext uri="{BB962C8B-B14F-4D97-AF65-F5344CB8AC3E}">
        <p14:creationId xmlns:p14="http://schemas.microsoft.com/office/powerpoint/2010/main" val="328631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BA9E-C5F6-A581-EF47-2726028B1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458E-EB6B-C01A-293C-CE59CECE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Atopic Dermatitis,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E4998-811E-0DFF-2653-99E0F5C3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839200" cy="3897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The involvement of neutrophils in AD skin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75C09F-5124-4A4A-D4E6-A825BB246A0B}"/>
              </a:ext>
            </a:extLst>
          </p:cNvPr>
          <p:cNvSpPr txBox="1">
            <a:spLocks/>
          </p:cNvSpPr>
          <p:nvPr/>
        </p:nvSpPr>
        <p:spPr>
          <a:xfrm>
            <a:off x="456282" y="6767394"/>
            <a:ext cx="8839200" cy="38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itchFamily="34" charset="0"/>
              <a:buNone/>
            </a:pPr>
            <a:r>
              <a:rPr lang="en-US" sz="1400" b="1" i="1" dirty="0"/>
              <a:t>Chiang et al. (2024). Neutrophils in Atopic Dermatitis</a:t>
            </a:r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9754F805-18F3-3F6E-C540-F726095C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36" y="2523348"/>
            <a:ext cx="7523127" cy="4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2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2205</Words>
  <Application>Microsoft Macintosh PowerPoint</Application>
  <PresentationFormat>Custom</PresentationFormat>
  <Paragraphs>222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Montserrat</vt:lpstr>
      <vt:lpstr>Montserrat Classic Bold</vt:lpstr>
      <vt:lpstr>System Font Regular</vt:lpstr>
      <vt:lpstr>Office Theme</vt:lpstr>
      <vt:lpstr>Antibody Stability in Atopic Dermatitis:  De-risking SC Biologics with Protease-Aware Models</vt:lpstr>
      <vt:lpstr>Industry Challenges</vt:lpstr>
      <vt:lpstr>Why This Matters Now</vt:lpstr>
      <vt:lpstr>The Effect of Subcutaneous interstitial Fluid on mAB Stability</vt:lpstr>
      <vt:lpstr>Subcutaneous (SC) Interstitial Fluid</vt:lpstr>
      <vt:lpstr>SC Interstitial Fluid and Antibody Degradation</vt:lpstr>
      <vt:lpstr>iFyber’s Platform</vt:lpstr>
      <vt:lpstr>Atopic Dermatitis</vt:lpstr>
      <vt:lpstr>Atopic Dermatitis, cont.</vt:lpstr>
      <vt:lpstr>Atopic Dermatitis, cont.</vt:lpstr>
      <vt:lpstr>NE can Degrade AB</vt:lpstr>
      <vt:lpstr>NE Promotes Loss of Fc Fraction of Therapeutic Abs</vt:lpstr>
      <vt:lpstr>Hyposkin Model</vt:lpstr>
      <vt:lpstr>AD Skin Model</vt:lpstr>
      <vt:lpstr>Value for Developers</vt:lpstr>
      <vt:lpstr>PowerPoint Presentation</vt:lpstr>
      <vt:lpstr>Proposed Approach (?)  In vitro study: interstitial fluid impact on antibodies stability </vt:lpstr>
      <vt:lpstr>Case Example In vitro study: protease-driven degradation</vt:lpstr>
      <vt:lpstr>Proposed Approach (?)  Ex vivo degradation studies</vt:lpstr>
      <vt:lpstr>Proposed Approach (?) Experimental design: in vitro studies</vt:lpstr>
      <vt:lpstr>Proposed Approach (?)  Experimental design: Ex vivo studies</vt:lpstr>
      <vt:lpstr>References</vt:lpstr>
      <vt:lpstr>iFyber Engagement Models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iFyber Presentation Template</dc:title>
  <cp:lastModifiedBy>Micaela Gibson</cp:lastModifiedBy>
  <cp:revision>25</cp:revision>
  <dcterms:created xsi:type="dcterms:W3CDTF">2006-08-16T00:00:00Z</dcterms:created>
  <dcterms:modified xsi:type="dcterms:W3CDTF">2026-02-23T17:40:21Z</dcterms:modified>
  <dc:identifier>DAG0BVvADWQ</dc:identifier>
</cp:coreProperties>
</file>